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8be5c872a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8be5c872a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8bfc5bcb7c_2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8bfc5bcb7c_2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8bfc5bcb7c_2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8bfc5bcb7c_2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8da7dc387a_1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8da7dc387a_1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8da7dc387a_38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8da7dc387a_38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8e6a32043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8e6a32043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8dcb9d2e87_8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8dcb9d2e87_8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8e6a32043f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8e6a32043f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8da7dc387a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8da7dc387a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8da7dc387a_4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8da7dc387a_4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8bfc5bcb7c_2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8bfc5bcb7c_2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8be5c872a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8be5c872a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8253c75bf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8253c75bf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8da7dc387a_1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8da7dc387a_1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8d720a5f8b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8d720a5f8b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8be5c872a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8be5c872a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8d720a5f8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8d720a5f8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8bfc5bcb7c_2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8bfc5bcb7c_2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8bd09d863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8bd09d863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8be5c872a6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8be5c872a6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8da7dc387a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8da7dc387a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8bfc5bcb7c_2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8bfc5bcb7c_2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8bfc5bcb7c_2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8bfc5bcb7c_2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8bfc5bcb7c_2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8bfc5bcb7c_2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8da7dc387a_1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8da7dc387a_1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8bd5c761f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8bd5c761f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docs.google.com/spreadsheets/d/1KAWKVvzVr-b0TL6OabtSWruXsS2sd128Ihfgz9I_gA0/edit?usp=sharing" TargetMode="External"/><Relationship Id="rId4" Type="http://schemas.openxmlformats.org/officeDocument/2006/relationships/hyperlink" Target="https://docs.google.com/document/d/1l8Jqxig85qUnv2mtqB7ZWJJH2T98KmKc5S5CRj2vSVU/edit?usp=sharing" TargetMode="External"/><Relationship Id="rId5" Type="http://schemas.openxmlformats.org/officeDocument/2006/relationships/image" Target="../media/image1.png"/><Relationship Id="rId6" Type="http://schemas.openxmlformats.org/officeDocument/2006/relationships/image" Target="../media/image9.png"/><Relationship Id="rId7" Type="http://schemas.openxmlformats.org/officeDocument/2006/relationships/image" Target="../media/image7.jpg"/></Relationships>
</file>

<file path=ppt/slides/_rels/slide13.xml.rels><?xml version="1.0" encoding="UTF-8" standalone="yes"?><Relationships xmlns="http://schemas.openxmlformats.org/package/2006/relationships"><Relationship Id="rId11" Type="http://schemas.openxmlformats.org/officeDocument/2006/relationships/hyperlink" Target="https://docs.google.com/document/d/1UxNyrGkJjFX-MH-AJsXSjLeccGnwkDAYIh96TRO310E/edit?usp=sharing" TargetMode="External"/><Relationship Id="rId10" Type="http://schemas.openxmlformats.org/officeDocument/2006/relationships/hyperlink" Target="https://docs.google.com/document/d/1INdqR8WGcNvP5CGmW2TWs3w9D3aZRavRG-lvlsGEtRM/edit?usp=sharing" TargetMode="External"/><Relationship Id="rId13" Type="http://schemas.openxmlformats.org/officeDocument/2006/relationships/hyperlink" Target="https://docs.google.com/document/d/1U4qR7FyeYKAXkDaMi7nQq1MOJoveQn0LQ_I5qROSyL4/edit?usp=sharing" TargetMode="External"/><Relationship Id="rId12" Type="http://schemas.openxmlformats.org/officeDocument/2006/relationships/hyperlink" Target="https://docs.google.com/document/d/1Pb_n6GAWAgtcAB4EikhvedI3AUXzBPXm8JAk_lpCeQs/edit?usp=sharing" TargetMode="External"/><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docs.google.com/document/d/1FypgadNWrSD-cOrRuO-Ad3taoYt7kHI6Ys8U0h3NmQk/edit?usp=sharing" TargetMode="External"/><Relationship Id="rId4" Type="http://schemas.openxmlformats.org/officeDocument/2006/relationships/hyperlink" Target="https://docs.google.com/document/d/1LdGgieQ0vavgmaMfEBfQxTfkI2uulpu9QSa39PK9z5Y/edit?usp=sharing" TargetMode="External"/><Relationship Id="rId9" Type="http://schemas.openxmlformats.org/officeDocument/2006/relationships/hyperlink" Target="https://docs.google.com/document/d/1Tk7eLVpq_3pnoesKDaMyECFadGwgR_W1qmZIj3NfHRw/edit?usp=sharing" TargetMode="External"/><Relationship Id="rId15" Type="http://schemas.openxmlformats.org/officeDocument/2006/relationships/image" Target="../media/image1.png"/><Relationship Id="rId14" Type="http://schemas.openxmlformats.org/officeDocument/2006/relationships/hyperlink" Target="https://docs.google.com/document/d/1U4qR7FyeYKAXkDaMi7nQq1MOJoveQn0LQ_I5qROSyL4/edit?usp=sharing" TargetMode="External"/><Relationship Id="rId17" Type="http://schemas.openxmlformats.org/officeDocument/2006/relationships/image" Target="../media/image6.jpg"/><Relationship Id="rId16" Type="http://schemas.openxmlformats.org/officeDocument/2006/relationships/image" Target="../media/image9.png"/><Relationship Id="rId5" Type="http://schemas.openxmlformats.org/officeDocument/2006/relationships/hyperlink" Target="https://docs.google.com/document/d/111TtiBwCjF6TagDmlD7bAMmen-RFGcW7iOga9LAzsXU/edit?usp=sharing" TargetMode="External"/><Relationship Id="rId6" Type="http://schemas.openxmlformats.org/officeDocument/2006/relationships/hyperlink" Target="https://docs.google.com/document/d/1CL0anIid7xk8PByTgyZumGW5VX2qZmNzZVulixXktAk/edit?usp=sharing" TargetMode="External"/><Relationship Id="rId18" Type="http://schemas.openxmlformats.org/officeDocument/2006/relationships/image" Target="../media/image8.jpg"/><Relationship Id="rId7" Type="http://schemas.openxmlformats.org/officeDocument/2006/relationships/hyperlink" Target="https://docs.google.com/document/d/1svCsQKVLvyzlzQiIfMloDFPiSwaA9xvYHt7jLScv6nc/edit?usp=sharing" TargetMode="External"/><Relationship Id="rId8" Type="http://schemas.openxmlformats.org/officeDocument/2006/relationships/hyperlink" Target="https://docs.google.com/document/d/1Bl8555FMbSgf1PBTFEGPk1YXq9rLEvPGg0nO9Fno-AY/edit?usp=shari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3.png"/><Relationship Id="rId6"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s://zoom.us/j/98386550465?pwd=UElpS2lKNzhzY1lEQmJwOTFhTytQUT09" TargetMode="External"/><Relationship Id="rId4" Type="http://schemas.openxmlformats.org/officeDocument/2006/relationships/hyperlink" Target="https://zoom.us/j/95720613228?pwd=VWJDTzRtTkluMnJUZ2ROZWI4bGpiZz09" TargetMode="External"/><Relationship Id="rId5" Type="http://schemas.openxmlformats.org/officeDocument/2006/relationships/hyperlink" Target="https://zoom.us/j/95862641504?pwd=b2JBdGVFdDl0cjRDU1JwNWpvS3lnQT09" TargetMode="External"/><Relationship Id="rId6" Type="http://schemas.openxmlformats.org/officeDocument/2006/relationships/image" Target="../media/image1.png"/><Relationship Id="rId7"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hyperlink" Target="https://zoom.us/j/95862641504?pwd=b2JBdGVFdDl0cjRDU1JwNWpvS3lnQT09" TargetMode="External"/><Relationship Id="rId4" Type="http://schemas.openxmlformats.org/officeDocument/2006/relationships/hyperlink" Target="https://zoom.us/j/95862641504?pwd=b2JBdGVFdDl0cjRDU1JwNWpvS3lnQT09" TargetMode="External"/><Relationship Id="rId5" Type="http://schemas.openxmlformats.org/officeDocument/2006/relationships/image" Target="../media/image1.png"/><Relationship Id="rId6"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hyperlink" Target="https://docs.google.com/document/d/1ysws5U_4QwC116yCIlaxjD428yH7pI8clhM_omIFzVg/edit?usp=sharing" TargetMode="External"/><Relationship Id="rId4" Type="http://schemas.openxmlformats.org/officeDocument/2006/relationships/image" Target="../media/image1.png"/><Relationship Id="rId5"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1.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docs.google.com/document/d/1L35HFOgyQ8hd4vaEBaqV1NFheQn33u7C8NoQF8vqrn8/edit?usp=sharing" TargetMode="External"/><Relationship Id="rId4" Type="http://schemas.openxmlformats.org/officeDocument/2006/relationships/image" Target="../media/image1.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mt="47000"/>
          </a:blip>
          <a:srcRect b="6210" l="0" r="0" t="18787"/>
          <a:stretch/>
        </p:blipFill>
        <p:spPr>
          <a:xfrm>
            <a:off x="0" y="-6725"/>
            <a:ext cx="9144001" cy="5143499"/>
          </a:xfrm>
          <a:prstGeom prst="rect">
            <a:avLst/>
          </a:prstGeom>
          <a:noFill/>
          <a:ln>
            <a:noFill/>
          </a:ln>
        </p:spPr>
      </p:pic>
      <p:sp>
        <p:nvSpPr>
          <p:cNvPr id="55" name="Google Shape;55;p13"/>
          <p:cNvSpPr txBox="1"/>
          <p:nvPr>
            <p:ph type="ctrTitle"/>
          </p:nvPr>
        </p:nvSpPr>
        <p:spPr>
          <a:xfrm>
            <a:off x="530775" y="1447800"/>
            <a:ext cx="7946400" cy="18312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sz="4000"/>
              <a:t>Krieger Schechter Day School:</a:t>
            </a:r>
            <a:endParaRPr b="1" sz="4000"/>
          </a:p>
          <a:p>
            <a:pPr indent="0" lvl="0" marL="0" rtl="0" algn="r">
              <a:spcBef>
                <a:spcPts val="0"/>
              </a:spcBef>
              <a:spcAft>
                <a:spcPts val="0"/>
              </a:spcAft>
              <a:buNone/>
            </a:pPr>
            <a:r>
              <a:rPr b="1" lang="en" sz="4000"/>
              <a:t>Roadmap to Reopening</a:t>
            </a:r>
            <a:endParaRPr b="1" sz="4000"/>
          </a:p>
        </p:txBody>
      </p:sp>
      <p:sp>
        <p:nvSpPr>
          <p:cNvPr id="56" name="Google Shape;56;p13"/>
          <p:cNvSpPr txBox="1"/>
          <p:nvPr>
            <p:ph idx="1" type="subTitle"/>
          </p:nvPr>
        </p:nvSpPr>
        <p:spPr>
          <a:xfrm>
            <a:off x="6951600" y="4637575"/>
            <a:ext cx="2192400" cy="575400"/>
          </a:xfrm>
          <a:prstGeom prst="rect">
            <a:avLst/>
          </a:prstGeom>
        </p:spPr>
        <p:txBody>
          <a:bodyPr anchorCtr="0" anchor="t" bIns="91425" lIns="91425" spcFirstLastPara="1" rIns="91425" wrap="square" tIns="91425">
            <a:noAutofit/>
          </a:bodyPr>
          <a:lstStyle/>
          <a:p>
            <a:pPr indent="0" lvl="0" marL="0" rtl="0" algn="r">
              <a:lnSpc>
                <a:spcPct val="110000"/>
              </a:lnSpc>
              <a:spcBef>
                <a:spcPts val="0"/>
              </a:spcBef>
              <a:spcAft>
                <a:spcPts val="500"/>
              </a:spcAft>
              <a:buNone/>
            </a:pPr>
            <a:r>
              <a:rPr b="1" lang="en" sz="1600">
                <a:solidFill>
                  <a:srgbClr val="000000"/>
                </a:solidFill>
              </a:rPr>
              <a:t>As of July 24, 2020</a:t>
            </a:r>
            <a:endParaRPr b="1" sz="16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36" name="Shape 136"/>
        <p:cNvGrpSpPr/>
        <p:nvPr/>
      </p:nvGrpSpPr>
      <p:grpSpPr>
        <a:xfrm>
          <a:off x="0" y="0"/>
          <a:ext cx="0" cy="0"/>
          <a:chOff x="0" y="0"/>
          <a:chExt cx="0" cy="0"/>
        </a:xfrm>
      </p:grpSpPr>
      <p:sp>
        <p:nvSpPr>
          <p:cNvPr id="137" name="Google Shape;137;p22"/>
          <p:cNvSpPr txBox="1"/>
          <p:nvPr>
            <p:ph idx="1" type="subTitle"/>
          </p:nvPr>
        </p:nvSpPr>
        <p:spPr>
          <a:xfrm>
            <a:off x="318550" y="258950"/>
            <a:ext cx="8298300" cy="5754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sz="2400">
                <a:solidFill>
                  <a:srgbClr val="000000"/>
                </a:solidFill>
              </a:rPr>
              <a:t>Role Of Families</a:t>
            </a:r>
            <a:endParaRPr b="1" sz="2400">
              <a:solidFill>
                <a:srgbClr val="000000"/>
              </a:solidFill>
            </a:endParaRPr>
          </a:p>
          <a:p>
            <a:pPr indent="0" lvl="0" marL="0" rtl="0" algn="ctr">
              <a:spcBef>
                <a:spcPts val="500"/>
              </a:spcBef>
              <a:spcAft>
                <a:spcPts val="0"/>
              </a:spcAft>
              <a:buNone/>
            </a:pPr>
            <a:r>
              <a:t/>
            </a:r>
            <a:endParaRPr>
              <a:solidFill>
                <a:srgbClr val="000000"/>
              </a:solidFill>
            </a:endParaRPr>
          </a:p>
        </p:txBody>
      </p:sp>
      <p:sp>
        <p:nvSpPr>
          <p:cNvPr id="138" name="Google Shape;138;p22"/>
          <p:cNvSpPr txBox="1"/>
          <p:nvPr>
            <p:ph idx="1" type="subTitle"/>
          </p:nvPr>
        </p:nvSpPr>
        <p:spPr>
          <a:xfrm>
            <a:off x="318550" y="868550"/>
            <a:ext cx="8444400" cy="575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solidFill>
                  <a:srgbClr val="000000"/>
                </a:solidFill>
              </a:rPr>
              <a:t>Families play a vital role in maintaining safety for our community.</a:t>
            </a:r>
            <a:r>
              <a:rPr lang="en" sz="1300">
                <a:solidFill>
                  <a:srgbClr val="000000"/>
                </a:solidFill>
              </a:rPr>
              <a:t> </a:t>
            </a:r>
            <a:r>
              <a:rPr b="1" lang="en" sz="1300">
                <a:solidFill>
                  <a:srgbClr val="000000"/>
                </a:solidFill>
              </a:rPr>
              <a:t>I</a:t>
            </a:r>
            <a:r>
              <a:rPr b="1" lang="en" sz="1300">
                <a:solidFill>
                  <a:srgbClr val="000000"/>
                </a:solidFill>
              </a:rPr>
              <a:t>t is imperative that families understand and follow all of our health and safety policies and procedures. </a:t>
            </a:r>
            <a:r>
              <a:rPr b="1" lang="en" sz="1300">
                <a:solidFill>
                  <a:srgbClr val="000000"/>
                </a:solidFill>
              </a:rPr>
              <a:t>The opportunity to return to campus</a:t>
            </a:r>
            <a:r>
              <a:rPr b="1" lang="en" sz="1300">
                <a:solidFill>
                  <a:srgbClr val="000000"/>
                </a:solidFill>
              </a:rPr>
              <a:t> is reserved for those students and families who understand their obligation to the community and follow the policies. </a:t>
            </a:r>
            <a:r>
              <a:rPr lang="en" sz="1300">
                <a:solidFill>
                  <a:srgbClr val="000000"/>
                </a:solidFill>
              </a:rPr>
              <a:t>Non-compliance could result both in compromising the health and safety of our community and in the closure of the building for all. </a:t>
            </a:r>
            <a:endParaRPr sz="1300">
              <a:solidFill>
                <a:srgbClr val="000000"/>
              </a:solidFill>
            </a:endParaRPr>
          </a:p>
          <a:p>
            <a:pPr indent="0" lvl="0" marL="0" rtl="0" algn="l">
              <a:lnSpc>
                <a:spcPct val="100000"/>
              </a:lnSpc>
              <a:spcBef>
                <a:spcPts val="0"/>
              </a:spcBef>
              <a:spcAft>
                <a:spcPts val="0"/>
              </a:spcAft>
              <a:buNone/>
            </a:pPr>
            <a:r>
              <a:t/>
            </a:r>
            <a:endParaRPr sz="1300">
              <a:solidFill>
                <a:srgbClr val="000000"/>
              </a:solidFill>
            </a:endParaRPr>
          </a:p>
          <a:p>
            <a:pPr indent="0" lvl="0" marL="0" rtl="0" algn="l">
              <a:lnSpc>
                <a:spcPct val="100000"/>
              </a:lnSpc>
              <a:spcBef>
                <a:spcPts val="0"/>
              </a:spcBef>
              <a:spcAft>
                <a:spcPts val="0"/>
              </a:spcAft>
              <a:buNone/>
            </a:pPr>
            <a:r>
              <a:rPr lang="en" sz="1300">
                <a:solidFill>
                  <a:srgbClr val="000000"/>
                </a:solidFill>
              </a:rPr>
              <a:t>The most important safety measures for parents to follow in addition to social distancing and mask-wearing are: 1) to keep children home if they are </a:t>
            </a:r>
            <a:r>
              <a:rPr lang="en" sz="1300">
                <a:solidFill>
                  <a:srgbClr val="000000"/>
                </a:solidFill>
              </a:rPr>
              <a:t>sick</a:t>
            </a:r>
            <a:r>
              <a:rPr lang="en" sz="1300">
                <a:solidFill>
                  <a:srgbClr val="000000"/>
                </a:solidFill>
              </a:rPr>
              <a:t> in any way, and </a:t>
            </a:r>
            <a:r>
              <a:rPr lang="en" sz="1300">
                <a:solidFill>
                  <a:srgbClr val="000000"/>
                </a:solidFill>
              </a:rPr>
              <a:t>2) to limit families’ exposure to non-household members, including specifically maintaining 6ft of social distancing outside of school as much as possible. </a:t>
            </a:r>
            <a:r>
              <a:rPr lang="en" sz="1300">
                <a:solidFill>
                  <a:srgbClr val="000000"/>
                </a:solidFill>
              </a:rPr>
              <a:t>We will work with families to support their child’s adherence to safety measures while they are on campus; it is parents’ responsibility to support their family’s adherence outside of school. </a:t>
            </a:r>
            <a:endParaRPr sz="1300">
              <a:solidFill>
                <a:srgbClr val="000000"/>
              </a:solidFill>
            </a:endParaRPr>
          </a:p>
          <a:p>
            <a:pPr indent="0" lvl="0" marL="0" rtl="0" algn="l">
              <a:lnSpc>
                <a:spcPct val="100000"/>
              </a:lnSpc>
              <a:spcBef>
                <a:spcPts val="0"/>
              </a:spcBef>
              <a:spcAft>
                <a:spcPts val="0"/>
              </a:spcAft>
              <a:buNone/>
            </a:pPr>
            <a:r>
              <a:t/>
            </a:r>
            <a:endParaRPr sz="1300">
              <a:solidFill>
                <a:srgbClr val="000000"/>
              </a:solidFill>
            </a:endParaRPr>
          </a:p>
          <a:p>
            <a:pPr indent="0" lvl="0" marL="0" rtl="0" algn="l">
              <a:lnSpc>
                <a:spcPct val="100000"/>
              </a:lnSpc>
              <a:spcBef>
                <a:spcPts val="0"/>
              </a:spcBef>
              <a:spcAft>
                <a:spcPts val="0"/>
              </a:spcAft>
              <a:buNone/>
            </a:pPr>
            <a:r>
              <a:rPr lang="en" sz="1300">
                <a:solidFill>
                  <a:srgbClr val="000000"/>
                </a:solidFill>
              </a:rPr>
              <a:t>We understand that there are families with higher-risk members in their households. As a community that prioritizes health and safety, we must do our part to adhere to state health recommendations and regulations to control transmission and potential future outbreaks. Moreover, there may be times when we ask families to comply with additional safety measures and we greatly appreciate your cooperation in this regard.</a:t>
            </a:r>
            <a:endParaRPr sz="1300">
              <a:solidFill>
                <a:srgbClr val="000000"/>
              </a:solidFill>
            </a:endParaRPr>
          </a:p>
          <a:p>
            <a:pPr indent="0" lvl="0" marL="0" rtl="0" algn="l">
              <a:lnSpc>
                <a:spcPct val="100000"/>
              </a:lnSpc>
              <a:spcBef>
                <a:spcPts val="0"/>
              </a:spcBef>
              <a:spcAft>
                <a:spcPts val="0"/>
              </a:spcAft>
              <a:buNone/>
            </a:pPr>
            <a:r>
              <a:t/>
            </a:r>
            <a:endParaRPr sz="1300">
              <a:solidFill>
                <a:srgbClr val="000000"/>
              </a:solidFill>
            </a:endParaRPr>
          </a:p>
          <a:p>
            <a:pPr indent="0" lvl="0" marL="0" rtl="0" algn="l">
              <a:lnSpc>
                <a:spcPct val="100000"/>
              </a:lnSpc>
              <a:spcBef>
                <a:spcPts val="0"/>
              </a:spcBef>
              <a:spcAft>
                <a:spcPts val="0"/>
              </a:spcAft>
              <a:buNone/>
            </a:pPr>
            <a:r>
              <a:rPr lang="en" sz="1300">
                <a:solidFill>
                  <a:srgbClr val="000000"/>
                </a:solidFill>
              </a:rPr>
              <a:t>We also expect you will have questions and welcome your feedback and suggestions. We will host Town Hall meetings for parents in the coming weeks in order to communicate our reopening plans. </a:t>
            </a:r>
            <a:endParaRPr sz="1300">
              <a:solidFill>
                <a:srgbClr val="000000"/>
              </a:solidFill>
            </a:endParaRPr>
          </a:p>
        </p:txBody>
      </p:sp>
      <p:pic>
        <p:nvPicPr>
          <p:cNvPr id="139" name="Google Shape;139;p22"/>
          <p:cNvPicPr preferRelativeResize="0"/>
          <p:nvPr/>
        </p:nvPicPr>
        <p:blipFill rotWithShape="1">
          <a:blip r:embed="rId3">
            <a:alphaModFix/>
          </a:blip>
          <a:srcRect b="46030" l="0" r="57306" t="0"/>
          <a:stretch/>
        </p:blipFill>
        <p:spPr>
          <a:xfrm>
            <a:off x="394750" y="714725"/>
            <a:ext cx="724125" cy="43425"/>
          </a:xfrm>
          <a:prstGeom prst="rect">
            <a:avLst/>
          </a:prstGeom>
          <a:noFill/>
          <a:ln>
            <a:noFill/>
          </a:ln>
        </p:spPr>
      </p:pic>
      <p:pic>
        <p:nvPicPr>
          <p:cNvPr id="140" name="Google Shape;140;p22"/>
          <p:cNvPicPr preferRelativeResize="0"/>
          <p:nvPr/>
        </p:nvPicPr>
        <p:blipFill>
          <a:blip r:embed="rId4">
            <a:alphaModFix/>
          </a:blip>
          <a:stretch>
            <a:fillRect/>
          </a:stretch>
        </p:blipFill>
        <p:spPr>
          <a:xfrm>
            <a:off x="6353725" y="42000"/>
            <a:ext cx="2790277" cy="4742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44" name="Shape 144"/>
        <p:cNvGrpSpPr/>
        <p:nvPr/>
      </p:nvGrpSpPr>
      <p:grpSpPr>
        <a:xfrm>
          <a:off x="0" y="0"/>
          <a:ext cx="0" cy="0"/>
          <a:chOff x="0" y="0"/>
          <a:chExt cx="0" cy="0"/>
        </a:xfrm>
      </p:grpSpPr>
      <p:sp>
        <p:nvSpPr>
          <p:cNvPr id="145" name="Google Shape;145;p23"/>
          <p:cNvSpPr txBox="1"/>
          <p:nvPr>
            <p:ph idx="1" type="subTitle"/>
          </p:nvPr>
        </p:nvSpPr>
        <p:spPr>
          <a:xfrm>
            <a:off x="318550" y="258950"/>
            <a:ext cx="8298300" cy="5754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sz="2400">
                <a:solidFill>
                  <a:srgbClr val="000000"/>
                </a:solidFill>
              </a:rPr>
              <a:t>Travel Restrictions</a:t>
            </a:r>
            <a:endParaRPr>
              <a:solidFill>
                <a:srgbClr val="000000"/>
              </a:solidFill>
            </a:endParaRPr>
          </a:p>
          <a:p>
            <a:pPr indent="0" lvl="0" marL="0" rtl="0" algn="ctr">
              <a:spcBef>
                <a:spcPts val="500"/>
              </a:spcBef>
              <a:spcAft>
                <a:spcPts val="0"/>
              </a:spcAft>
              <a:buNone/>
            </a:pPr>
            <a:r>
              <a:t/>
            </a:r>
            <a:endParaRPr>
              <a:solidFill>
                <a:srgbClr val="000000"/>
              </a:solidFill>
            </a:endParaRPr>
          </a:p>
        </p:txBody>
      </p:sp>
      <p:sp>
        <p:nvSpPr>
          <p:cNvPr id="146" name="Google Shape;146;p23"/>
          <p:cNvSpPr txBox="1"/>
          <p:nvPr>
            <p:ph idx="1" type="subTitle"/>
          </p:nvPr>
        </p:nvSpPr>
        <p:spPr>
          <a:xfrm>
            <a:off x="318550" y="944750"/>
            <a:ext cx="8495100" cy="5754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lang="en" sz="1200">
                <a:solidFill>
                  <a:srgbClr val="000000"/>
                </a:solidFill>
              </a:rPr>
              <a:t>Any person who travels for business or pleasure to a high risk COVID 19 state or county is at increased risk of getting sick with COVID 19. </a:t>
            </a:r>
            <a:r>
              <a:rPr b="1" lang="en" sz="1200">
                <a:solidFill>
                  <a:srgbClr val="000000"/>
                </a:solidFill>
              </a:rPr>
              <a:t>Any person traveling from a high risk COVID 19 state or county is required to self-quarantine and cannot come to school until a 14-day incubation period has been observed.</a:t>
            </a:r>
            <a:endParaRPr b="1" sz="1200">
              <a:solidFill>
                <a:srgbClr val="000000"/>
              </a:solidFill>
            </a:endParaRPr>
          </a:p>
          <a:p>
            <a:pPr indent="0" lvl="0" marL="0" rtl="0" algn="l">
              <a:lnSpc>
                <a:spcPct val="110000"/>
              </a:lnSpc>
              <a:spcBef>
                <a:spcPts val="0"/>
              </a:spcBef>
              <a:spcAft>
                <a:spcPts val="0"/>
              </a:spcAft>
              <a:buNone/>
            </a:pPr>
            <a:r>
              <a:t/>
            </a:r>
            <a:endParaRPr sz="1200">
              <a:solidFill>
                <a:srgbClr val="000000"/>
              </a:solidFill>
            </a:endParaRPr>
          </a:p>
          <a:p>
            <a:pPr indent="0" lvl="0" marL="0" rtl="0" algn="l">
              <a:lnSpc>
                <a:spcPct val="110000"/>
              </a:lnSpc>
              <a:spcBef>
                <a:spcPts val="0"/>
              </a:spcBef>
              <a:spcAft>
                <a:spcPts val="0"/>
              </a:spcAft>
              <a:buNone/>
            </a:pPr>
            <a:r>
              <a:rPr lang="en" sz="1200">
                <a:solidFill>
                  <a:srgbClr val="000000"/>
                </a:solidFill>
              </a:rPr>
              <a:t>If a student travels outside of Maryland via air or public transit, the student is also required to self-quarantine and cannot come to school until a 14-day incubation period has been observed.</a:t>
            </a:r>
            <a:endParaRPr sz="1200">
              <a:solidFill>
                <a:srgbClr val="000000"/>
              </a:solidFill>
            </a:endParaRPr>
          </a:p>
          <a:p>
            <a:pPr indent="0" lvl="0" marL="0" rtl="0" algn="l">
              <a:lnSpc>
                <a:spcPct val="110000"/>
              </a:lnSpc>
              <a:spcBef>
                <a:spcPts val="0"/>
              </a:spcBef>
              <a:spcAft>
                <a:spcPts val="0"/>
              </a:spcAft>
              <a:buNone/>
            </a:pPr>
            <a:r>
              <a:t/>
            </a:r>
            <a:endParaRPr sz="1200">
              <a:solidFill>
                <a:srgbClr val="000000"/>
              </a:solidFill>
            </a:endParaRPr>
          </a:p>
          <a:p>
            <a:pPr indent="0" lvl="0" marL="0" rtl="0" algn="l">
              <a:lnSpc>
                <a:spcPct val="110000"/>
              </a:lnSpc>
              <a:spcBef>
                <a:spcPts val="0"/>
              </a:spcBef>
              <a:spcAft>
                <a:spcPts val="0"/>
              </a:spcAft>
              <a:buNone/>
            </a:pPr>
            <a:r>
              <a:rPr lang="en" sz="1200">
                <a:solidFill>
                  <a:srgbClr val="000000"/>
                </a:solidFill>
              </a:rPr>
              <a:t>Parents are reminded that their own business travel puts the parent -- and then the family to whom they return -- at temporarily increased risk for a 14-day incubation period. We ask that enhanced protection be practiced at home during this time including: more frequent hand washing, maintaining 6 feet of distance, wearing masks indoors and increased wiping down of high touch surfaces. Should any symptom of potential COVID 19 illness arise during those 14 days, exposed KSDS community members (students or staff) must stay home until the sick individual is determined not to have COVID 19 by a medical professional.</a:t>
            </a:r>
            <a:endParaRPr sz="1200">
              <a:solidFill>
                <a:srgbClr val="000000"/>
              </a:solidFill>
            </a:endParaRPr>
          </a:p>
          <a:p>
            <a:pPr indent="0" lvl="0" marL="0" rtl="0" algn="l">
              <a:lnSpc>
                <a:spcPct val="110000"/>
              </a:lnSpc>
              <a:spcBef>
                <a:spcPts val="0"/>
              </a:spcBef>
              <a:spcAft>
                <a:spcPts val="0"/>
              </a:spcAft>
              <a:buNone/>
            </a:pPr>
            <a:r>
              <a:t/>
            </a:r>
            <a:endParaRPr sz="1200">
              <a:solidFill>
                <a:srgbClr val="000000"/>
              </a:solidFill>
            </a:endParaRPr>
          </a:p>
          <a:p>
            <a:pPr indent="0" lvl="0" marL="0" rtl="0" algn="l">
              <a:lnSpc>
                <a:spcPct val="110000"/>
              </a:lnSpc>
              <a:spcBef>
                <a:spcPts val="0"/>
              </a:spcBef>
              <a:spcAft>
                <a:spcPts val="0"/>
              </a:spcAft>
              <a:buNone/>
            </a:pPr>
            <a:r>
              <a:rPr lang="en" sz="1200">
                <a:solidFill>
                  <a:srgbClr val="000000"/>
                </a:solidFill>
              </a:rPr>
              <a:t>Non-compliance could result both in compromising the health and safety of our community and in the closure of the building for all. </a:t>
            </a:r>
            <a:endParaRPr sz="1200">
              <a:solidFill>
                <a:srgbClr val="000000"/>
              </a:solidFill>
            </a:endParaRPr>
          </a:p>
          <a:p>
            <a:pPr indent="0" lvl="0" marL="0" rtl="0" algn="l">
              <a:lnSpc>
                <a:spcPct val="110000"/>
              </a:lnSpc>
              <a:spcBef>
                <a:spcPts val="0"/>
              </a:spcBef>
              <a:spcAft>
                <a:spcPts val="0"/>
              </a:spcAft>
              <a:buNone/>
            </a:pPr>
            <a:r>
              <a:t/>
            </a:r>
            <a:endParaRPr sz="1200">
              <a:solidFill>
                <a:srgbClr val="000000"/>
              </a:solidFill>
            </a:endParaRPr>
          </a:p>
          <a:p>
            <a:pPr indent="0" lvl="0" marL="0" rtl="0" algn="l">
              <a:lnSpc>
                <a:spcPct val="110000"/>
              </a:lnSpc>
              <a:spcBef>
                <a:spcPts val="500"/>
              </a:spcBef>
              <a:spcAft>
                <a:spcPts val="500"/>
              </a:spcAft>
              <a:buNone/>
            </a:pPr>
            <a:r>
              <a:t/>
            </a:r>
            <a:endParaRPr sz="1200">
              <a:solidFill>
                <a:srgbClr val="000000"/>
              </a:solidFill>
            </a:endParaRPr>
          </a:p>
        </p:txBody>
      </p:sp>
      <p:pic>
        <p:nvPicPr>
          <p:cNvPr id="147" name="Google Shape;147;p23"/>
          <p:cNvPicPr preferRelativeResize="0"/>
          <p:nvPr/>
        </p:nvPicPr>
        <p:blipFill rotWithShape="1">
          <a:blip r:embed="rId3">
            <a:alphaModFix/>
          </a:blip>
          <a:srcRect b="46030" l="0" r="57306" t="0"/>
          <a:stretch/>
        </p:blipFill>
        <p:spPr>
          <a:xfrm>
            <a:off x="394750" y="714725"/>
            <a:ext cx="724125" cy="43425"/>
          </a:xfrm>
          <a:prstGeom prst="rect">
            <a:avLst/>
          </a:prstGeom>
          <a:noFill/>
          <a:ln>
            <a:noFill/>
          </a:ln>
        </p:spPr>
      </p:pic>
      <p:pic>
        <p:nvPicPr>
          <p:cNvPr id="148" name="Google Shape;148;p23"/>
          <p:cNvPicPr preferRelativeResize="0"/>
          <p:nvPr/>
        </p:nvPicPr>
        <p:blipFill>
          <a:blip r:embed="rId4">
            <a:alphaModFix/>
          </a:blip>
          <a:stretch>
            <a:fillRect/>
          </a:stretch>
        </p:blipFill>
        <p:spPr>
          <a:xfrm>
            <a:off x="6353725" y="42000"/>
            <a:ext cx="2790277" cy="4742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52" name="Shape 152"/>
        <p:cNvGrpSpPr/>
        <p:nvPr/>
      </p:nvGrpSpPr>
      <p:grpSpPr>
        <a:xfrm>
          <a:off x="0" y="0"/>
          <a:ext cx="0" cy="0"/>
          <a:chOff x="0" y="0"/>
          <a:chExt cx="0" cy="0"/>
        </a:xfrm>
      </p:grpSpPr>
      <p:sp>
        <p:nvSpPr>
          <p:cNvPr id="153" name="Google Shape;153;p24"/>
          <p:cNvSpPr txBox="1"/>
          <p:nvPr>
            <p:ph idx="1" type="subTitle"/>
          </p:nvPr>
        </p:nvSpPr>
        <p:spPr>
          <a:xfrm>
            <a:off x="318550" y="258950"/>
            <a:ext cx="8298300" cy="5754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sz="2400">
                <a:solidFill>
                  <a:srgbClr val="000000"/>
                </a:solidFill>
              </a:rPr>
              <a:t>On-Campus</a:t>
            </a:r>
            <a:r>
              <a:rPr b="1" lang="en" sz="2400">
                <a:solidFill>
                  <a:srgbClr val="000000"/>
                </a:solidFill>
              </a:rPr>
              <a:t> with Restrictions</a:t>
            </a:r>
            <a:r>
              <a:rPr b="1" lang="en" sz="2400">
                <a:solidFill>
                  <a:srgbClr val="000000"/>
                </a:solidFill>
              </a:rPr>
              <a:t> Model</a:t>
            </a:r>
            <a:endParaRPr>
              <a:solidFill>
                <a:srgbClr val="000000"/>
              </a:solidFill>
            </a:endParaRPr>
          </a:p>
          <a:p>
            <a:pPr indent="0" lvl="0" marL="0" rtl="0" algn="ctr">
              <a:spcBef>
                <a:spcPts val="500"/>
              </a:spcBef>
              <a:spcAft>
                <a:spcPts val="0"/>
              </a:spcAft>
              <a:buNone/>
            </a:pPr>
            <a:r>
              <a:t/>
            </a:r>
            <a:endParaRPr>
              <a:solidFill>
                <a:srgbClr val="000000"/>
              </a:solidFill>
            </a:endParaRPr>
          </a:p>
        </p:txBody>
      </p:sp>
      <p:sp>
        <p:nvSpPr>
          <p:cNvPr id="154" name="Google Shape;154;p24"/>
          <p:cNvSpPr txBox="1"/>
          <p:nvPr>
            <p:ph idx="1" type="subTitle"/>
          </p:nvPr>
        </p:nvSpPr>
        <p:spPr>
          <a:xfrm>
            <a:off x="0" y="758150"/>
            <a:ext cx="7463700" cy="420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LS and MS are finalizing schedules and working with teachers to create pedagogical best practices for a socially-distanced learning environment that: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recognizes how different on-campus learning will look and feel than in previous years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is based on the summer’s K-8 reflective look at curriculum and pedagogy in General and Judaic Studies, focusing on the essential questions and big ideas that frame student learning goals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employs a daily schedule that optimizes consistency from day to day</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includes ample time for breaks between classes, with the goal of going outside during breaks whenever possible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explores outdoor opportunities for learning, eating and recess / </a:t>
            </a:r>
            <a:r>
              <a:rPr lang="en" sz="1200">
                <a:solidFill>
                  <a:schemeClr val="dk1"/>
                </a:solidFill>
              </a:rPr>
              <a:t>P.E</a:t>
            </a:r>
            <a:r>
              <a:rPr lang="en" sz="1200">
                <a:solidFill>
                  <a:schemeClr val="dk1"/>
                </a:solidFill>
              </a:rPr>
              <a:t>.</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utilizes the synagogue’s and schools’ larger spaces to allow for social distancing in every class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allows students to keep their supplies and coats with them to maximize learning and break times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includes systems for students to act throughout the school day with safety as a priority, growing their independence in that process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includes systems for organization of student supplies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creates opportunities for socially-distanced interaction, physical activity, artistic expression and Jewish living experiences.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includes multiple opportunities for well-being and mental health check-ins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allows individual students who are learning at-home (or temporarily at-home for illness/isolation) to follow the same schedule as students on-campus</a:t>
            </a:r>
            <a:endParaRPr sz="1200">
              <a:solidFill>
                <a:schemeClr val="dk1"/>
              </a:solidFill>
            </a:endParaRPr>
          </a:p>
          <a:p>
            <a:pPr indent="-304800" lvl="1" marL="914400" rtl="0" algn="l">
              <a:spcBef>
                <a:spcPts val="0"/>
              </a:spcBef>
              <a:spcAft>
                <a:spcPts val="0"/>
              </a:spcAft>
              <a:buClr>
                <a:schemeClr val="dk1"/>
              </a:buClr>
              <a:buSzPts val="1200"/>
              <a:buChar char="○"/>
            </a:pPr>
            <a:r>
              <a:rPr lang="en" sz="1200" u="sng">
                <a:solidFill>
                  <a:schemeClr val="hlink"/>
                </a:solidFill>
                <a:hlinkClick r:id="rId3"/>
              </a:rPr>
              <a:t>Sample LS schedule here</a:t>
            </a:r>
            <a:r>
              <a:rPr lang="en" sz="1200">
                <a:solidFill>
                  <a:schemeClr val="dk1"/>
                </a:solidFill>
              </a:rPr>
              <a:t> (subject to change)</a:t>
            </a:r>
            <a:r>
              <a:rPr lang="en" sz="1200">
                <a:solidFill>
                  <a:schemeClr val="dk1"/>
                </a:solidFill>
              </a:rPr>
              <a:t>. </a:t>
            </a:r>
            <a:r>
              <a:rPr lang="en" sz="1200" u="sng">
                <a:solidFill>
                  <a:schemeClr val="hlink"/>
                </a:solidFill>
                <a:hlinkClick r:id="rId4"/>
              </a:rPr>
              <a:t>Sample MS schedule here</a:t>
            </a:r>
            <a:r>
              <a:rPr lang="en" sz="1200">
                <a:solidFill>
                  <a:schemeClr val="dk1"/>
                </a:solidFill>
              </a:rPr>
              <a:t> (subject to change)</a:t>
            </a:r>
            <a:endParaRPr sz="1200">
              <a:solidFill>
                <a:schemeClr val="dk1"/>
              </a:solidFill>
            </a:endParaRPr>
          </a:p>
        </p:txBody>
      </p:sp>
      <p:pic>
        <p:nvPicPr>
          <p:cNvPr id="155" name="Google Shape;155;p24"/>
          <p:cNvPicPr preferRelativeResize="0"/>
          <p:nvPr/>
        </p:nvPicPr>
        <p:blipFill rotWithShape="1">
          <a:blip r:embed="rId5">
            <a:alphaModFix/>
          </a:blip>
          <a:srcRect b="46030" l="0" r="57306" t="0"/>
          <a:stretch/>
        </p:blipFill>
        <p:spPr>
          <a:xfrm>
            <a:off x="394750" y="714725"/>
            <a:ext cx="724125" cy="43425"/>
          </a:xfrm>
          <a:prstGeom prst="rect">
            <a:avLst/>
          </a:prstGeom>
          <a:noFill/>
          <a:ln>
            <a:noFill/>
          </a:ln>
        </p:spPr>
      </p:pic>
      <p:pic>
        <p:nvPicPr>
          <p:cNvPr id="156" name="Google Shape;156;p24"/>
          <p:cNvPicPr preferRelativeResize="0"/>
          <p:nvPr/>
        </p:nvPicPr>
        <p:blipFill>
          <a:blip r:embed="rId6">
            <a:alphaModFix/>
          </a:blip>
          <a:stretch>
            <a:fillRect/>
          </a:stretch>
        </p:blipFill>
        <p:spPr>
          <a:xfrm>
            <a:off x="6353725" y="42000"/>
            <a:ext cx="2790277" cy="474201"/>
          </a:xfrm>
          <a:prstGeom prst="rect">
            <a:avLst/>
          </a:prstGeom>
          <a:noFill/>
          <a:ln>
            <a:noFill/>
          </a:ln>
        </p:spPr>
      </p:pic>
      <p:pic>
        <p:nvPicPr>
          <p:cNvPr id="157" name="Google Shape;157;p24"/>
          <p:cNvPicPr preferRelativeResize="0"/>
          <p:nvPr/>
        </p:nvPicPr>
        <p:blipFill>
          <a:blip r:embed="rId7">
            <a:alphaModFix/>
          </a:blip>
          <a:stretch>
            <a:fillRect/>
          </a:stretch>
        </p:blipFill>
        <p:spPr>
          <a:xfrm rot="-5400000">
            <a:off x="7024988" y="1599312"/>
            <a:ext cx="2421725" cy="18163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61" name="Shape 161"/>
        <p:cNvGrpSpPr/>
        <p:nvPr/>
      </p:nvGrpSpPr>
      <p:grpSpPr>
        <a:xfrm>
          <a:off x="0" y="0"/>
          <a:ext cx="0" cy="0"/>
          <a:chOff x="0" y="0"/>
          <a:chExt cx="0" cy="0"/>
        </a:xfrm>
      </p:grpSpPr>
      <p:sp>
        <p:nvSpPr>
          <p:cNvPr id="162" name="Google Shape;162;p25"/>
          <p:cNvSpPr txBox="1"/>
          <p:nvPr>
            <p:ph idx="1" type="subTitle"/>
          </p:nvPr>
        </p:nvSpPr>
        <p:spPr>
          <a:xfrm>
            <a:off x="318550" y="258950"/>
            <a:ext cx="8298300" cy="5754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sz="2400">
                <a:solidFill>
                  <a:srgbClr val="000000"/>
                </a:solidFill>
              </a:rPr>
              <a:t>Health &amp; Safety Policies for Campus Reopening</a:t>
            </a:r>
            <a:endParaRPr>
              <a:solidFill>
                <a:srgbClr val="000000"/>
              </a:solidFill>
            </a:endParaRPr>
          </a:p>
          <a:p>
            <a:pPr indent="0" lvl="0" marL="0" rtl="0" algn="ctr">
              <a:spcBef>
                <a:spcPts val="500"/>
              </a:spcBef>
              <a:spcAft>
                <a:spcPts val="0"/>
              </a:spcAft>
              <a:buNone/>
            </a:pPr>
            <a:r>
              <a:t/>
            </a:r>
            <a:endParaRPr>
              <a:solidFill>
                <a:srgbClr val="000000"/>
              </a:solidFill>
            </a:endParaRPr>
          </a:p>
        </p:txBody>
      </p:sp>
      <p:sp>
        <p:nvSpPr>
          <p:cNvPr id="163" name="Google Shape;163;p25"/>
          <p:cNvSpPr txBox="1"/>
          <p:nvPr>
            <p:ph idx="1" type="subTitle"/>
          </p:nvPr>
        </p:nvSpPr>
        <p:spPr>
          <a:xfrm>
            <a:off x="318550" y="868550"/>
            <a:ext cx="5400900" cy="759300"/>
          </a:xfrm>
          <a:prstGeom prst="rect">
            <a:avLst/>
          </a:prstGeom>
        </p:spPr>
        <p:txBody>
          <a:bodyPr anchorCtr="0" anchor="t" bIns="91425" lIns="91425" spcFirstLastPara="1" rIns="91425" wrap="square" tIns="91425">
            <a:noAutofit/>
          </a:bodyPr>
          <a:lstStyle/>
          <a:p>
            <a:pPr indent="-304800" lvl="0" marL="457200" rtl="0" algn="l">
              <a:lnSpc>
                <a:spcPct val="200000"/>
              </a:lnSpc>
              <a:spcBef>
                <a:spcPts val="0"/>
              </a:spcBef>
              <a:spcAft>
                <a:spcPts val="0"/>
              </a:spcAft>
              <a:buSzPts val="1200"/>
              <a:buChar char="●"/>
            </a:pPr>
            <a:r>
              <a:rPr lang="en" sz="1200" u="sng">
                <a:solidFill>
                  <a:schemeClr val="hlink"/>
                </a:solidFill>
                <a:hlinkClick r:id="rId3"/>
              </a:rPr>
              <a:t>Daily Health Screenings</a:t>
            </a:r>
            <a:endParaRPr sz="1200">
              <a:solidFill>
                <a:schemeClr val="dk1"/>
              </a:solidFill>
            </a:endParaRPr>
          </a:p>
          <a:p>
            <a:pPr indent="-304800" lvl="0" marL="457200" rtl="0" algn="l">
              <a:lnSpc>
                <a:spcPct val="200000"/>
              </a:lnSpc>
              <a:spcBef>
                <a:spcPts val="0"/>
              </a:spcBef>
              <a:spcAft>
                <a:spcPts val="0"/>
              </a:spcAft>
              <a:buSzPts val="1200"/>
              <a:buChar char="●"/>
            </a:pPr>
            <a:r>
              <a:rPr lang="en" sz="1200" u="sng">
                <a:solidFill>
                  <a:schemeClr val="hlink"/>
                </a:solidFill>
                <a:hlinkClick r:id="rId4"/>
              </a:rPr>
              <a:t>Mask Policy</a:t>
            </a:r>
            <a:endParaRPr sz="1200">
              <a:solidFill>
                <a:schemeClr val="dk1"/>
              </a:solidFill>
            </a:endParaRPr>
          </a:p>
          <a:p>
            <a:pPr indent="-304800" lvl="0" marL="457200" rtl="0" algn="l">
              <a:lnSpc>
                <a:spcPct val="200000"/>
              </a:lnSpc>
              <a:spcBef>
                <a:spcPts val="0"/>
              </a:spcBef>
              <a:spcAft>
                <a:spcPts val="0"/>
              </a:spcAft>
              <a:buSzPts val="1200"/>
              <a:buChar char="●"/>
            </a:pPr>
            <a:r>
              <a:rPr lang="en" sz="1200" u="sng">
                <a:solidFill>
                  <a:schemeClr val="hlink"/>
                </a:solidFill>
                <a:hlinkClick r:id="rId5"/>
              </a:rPr>
              <a:t>Personal &amp; Classroom Hygiene Practices</a:t>
            </a:r>
            <a:endParaRPr sz="1200">
              <a:solidFill>
                <a:schemeClr val="dk1"/>
              </a:solidFill>
            </a:endParaRPr>
          </a:p>
          <a:p>
            <a:pPr indent="-304800" lvl="0" marL="457200" rtl="0" algn="l">
              <a:lnSpc>
                <a:spcPct val="200000"/>
              </a:lnSpc>
              <a:spcBef>
                <a:spcPts val="0"/>
              </a:spcBef>
              <a:spcAft>
                <a:spcPts val="0"/>
              </a:spcAft>
              <a:buSzPts val="1200"/>
              <a:buChar char="●"/>
            </a:pPr>
            <a:r>
              <a:rPr lang="en" sz="1200" u="sng">
                <a:solidFill>
                  <a:schemeClr val="hlink"/>
                </a:solidFill>
                <a:hlinkClick r:id="rId6"/>
              </a:rPr>
              <a:t>Cleaning Practices</a:t>
            </a:r>
            <a:endParaRPr sz="1200">
              <a:solidFill>
                <a:schemeClr val="dk1"/>
              </a:solidFill>
            </a:endParaRPr>
          </a:p>
          <a:p>
            <a:pPr indent="-304800" lvl="0" marL="457200" rtl="0" algn="l">
              <a:lnSpc>
                <a:spcPct val="200000"/>
              </a:lnSpc>
              <a:spcBef>
                <a:spcPts val="0"/>
              </a:spcBef>
              <a:spcAft>
                <a:spcPts val="0"/>
              </a:spcAft>
              <a:buClr>
                <a:schemeClr val="dk1"/>
              </a:buClr>
              <a:buSzPts val="1200"/>
              <a:buChar char="●"/>
            </a:pPr>
            <a:r>
              <a:rPr lang="en" sz="1200" u="sng">
                <a:solidFill>
                  <a:schemeClr val="hlink"/>
                </a:solidFill>
                <a:hlinkClick r:id="rId7"/>
              </a:rPr>
              <a:t>Managing Contact with COVID 19 at Home</a:t>
            </a:r>
            <a:endParaRPr sz="1200">
              <a:solidFill>
                <a:schemeClr val="dk1"/>
              </a:solidFill>
            </a:endParaRPr>
          </a:p>
          <a:p>
            <a:pPr indent="-304800" lvl="0" marL="457200" rtl="0" algn="l">
              <a:lnSpc>
                <a:spcPct val="200000"/>
              </a:lnSpc>
              <a:spcBef>
                <a:spcPts val="0"/>
              </a:spcBef>
              <a:spcAft>
                <a:spcPts val="0"/>
              </a:spcAft>
              <a:buSzPts val="1200"/>
              <a:buChar char="●"/>
            </a:pPr>
            <a:r>
              <a:rPr lang="en" sz="1200" u="sng">
                <a:solidFill>
                  <a:schemeClr val="hlink"/>
                </a:solidFill>
                <a:hlinkClick r:id="rId8"/>
              </a:rPr>
              <a:t>Student/Staff Illness That Arises at School</a:t>
            </a:r>
            <a:endParaRPr sz="1200">
              <a:solidFill>
                <a:schemeClr val="dk1"/>
              </a:solidFill>
            </a:endParaRPr>
          </a:p>
          <a:p>
            <a:pPr indent="-304800" lvl="0" marL="457200" rtl="0" algn="l">
              <a:lnSpc>
                <a:spcPct val="200000"/>
              </a:lnSpc>
              <a:spcBef>
                <a:spcPts val="0"/>
              </a:spcBef>
              <a:spcAft>
                <a:spcPts val="0"/>
              </a:spcAft>
              <a:buClr>
                <a:schemeClr val="dk1"/>
              </a:buClr>
              <a:buSzPts val="1200"/>
              <a:buChar char="●"/>
            </a:pPr>
            <a:r>
              <a:rPr lang="en" sz="1200" u="sng">
                <a:solidFill>
                  <a:schemeClr val="hlink"/>
                </a:solidFill>
                <a:hlinkClick r:id="rId9"/>
              </a:rPr>
              <a:t>Communicating Levels of Illness</a:t>
            </a:r>
            <a:endParaRPr sz="1200">
              <a:solidFill>
                <a:schemeClr val="dk1"/>
              </a:solidFill>
            </a:endParaRPr>
          </a:p>
          <a:p>
            <a:pPr indent="-304800" lvl="0" marL="457200" rtl="0" algn="l">
              <a:lnSpc>
                <a:spcPct val="200000"/>
              </a:lnSpc>
              <a:spcBef>
                <a:spcPts val="0"/>
              </a:spcBef>
              <a:spcAft>
                <a:spcPts val="0"/>
              </a:spcAft>
              <a:buSzPts val="1200"/>
              <a:buChar char="●"/>
            </a:pPr>
            <a:r>
              <a:rPr lang="en" sz="1200" u="sng">
                <a:solidFill>
                  <a:schemeClr val="hlink"/>
                </a:solidFill>
                <a:hlinkClick r:id="rId10"/>
              </a:rPr>
              <a:t>Building Visitor Policy</a:t>
            </a:r>
            <a:endParaRPr sz="1200">
              <a:solidFill>
                <a:schemeClr val="dk1"/>
              </a:solidFill>
            </a:endParaRPr>
          </a:p>
          <a:p>
            <a:pPr indent="-304800" lvl="0" marL="457200" rtl="0" algn="l">
              <a:lnSpc>
                <a:spcPct val="200000"/>
              </a:lnSpc>
              <a:spcBef>
                <a:spcPts val="0"/>
              </a:spcBef>
              <a:spcAft>
                <a:spcPts val="0"/>
              </a:spcAft>
              <a:buSzPts val="1200"/>
              <a:buChar char="●"/>
            </a:pPr>
            <a:r>
              <a:rPr lang="en" sz="1200" u="sng">
                <a:solidFill>
                  <a:schemeClr val="hlink"/>
                </a:solidFill>
                <a:hlinkClick r:id="rId11"/>
              </a:rPr>
              <a:t>Gym Class, P.E., Recess &amp; Middle School Sports</a:t>
            </a:r>
            <a:endParaRPr sz="1200">
              <a:solidFill>
                <a:schemeClr val="dk1"/>
              </a:solidFill>
            </a:endParaRPr>
          </a:p>
          <a:p>
            <a:pPr indent="-304800" lvl="0" marL="457200" rtl="0" algn="l">
              <a:lnSpc>
                <a:spcPct val="200000"/>
              </a:lnSpc>
              <a:spcBef>
                <a:spcPts val="0"/>
              </a:spcBef>
              <a:spcAft>
                <a:spcPts val="0"/>
              </a:spcAft>
              <a:buSzPts val="1200"/>
              <a:buChar char="●"/>
            </a:pPr>
            <a:r>
              <a:rPr lang="en" sz="1200" u="sng">
                <a:solidFill>
                  <a:schemeClr val="hlink"/>
                </a:solidFill>
                <a:hlinkClick r:id="rId12"/>
              </a:rPr>
              <a:t>Dress Code Changes for 2020-2021</a:t>
            </a:r>
            <a:endParaRPr sz="1200">
              <a:solidFill>
                <a:srgbClr val="000000"/>
              </a:solidFill>
            </a:endParaRPr>
          </a:p>
          <a:p>
            <a:pPr indent="-304800" lvl="0" marL="457200" rtl="0" algn="l">
              <a:lnSpc>
                <a:spcPct val="200000"/>
              </a:lnSpc>
              <a:spcBef>
                <a:spcPts val="0"/>
              </a:spcBef>
              <a:spcAft>
                <a:spcPts val="0"/>
              </a:spcAft>
              <a:buClr>
                <a:srgbClr val="000000"/>
              </a:buClr>
              <a:buSzPts val="1200"/>
              <a:buChar char="●"/>
            </a:pPr>
            <a:r>
              <a:rPr lang="en" sz="1200" u="sng">
                <a:solidFill>
                  <a:schemeClr val="hlink"/>
                </a:solidFill>
                <a:hlinkClick r:id="rId13"/>
              </a:rPr>
              <a:t>Additional</a:t>
            </a:r>
            <a:r>
              <a:rPr lang="en" sz="1200" u="sng">
                <a:solidFill>
                  <a:schemeClr val="hlink"/>
                </a:solidFill>
                <a:hlinkClick r:id="rId14"/>
              </a:rPr>
              <a:t> Resources</a:t>
            </a:r>
            <a:endParaRPr sz="1200">
              <a:solidFill>
                <a:srgbClr val="000000"/>
              </a:solidFill>
            </a:endParaRPr>
          </a:p>
        </p:txBody>
      </p:sp>
      <p:pic>
        <p:nvPicPr>
          <p:cNvPr id="164" name="Google Shape;164;p25"/>
          <p:cNvPicPr preferRelativeResize="0"/>
          <p:nvPr/>
        </p:nvPicPr>
        <p:blipFill rotWithShape="1">
          <a:blip r:embed="rId15">
            <a:alphaModFix/>
          </a:blip>
          <a:srcRect b="46030" l="0" r="57306" t="0"/>
          <a:stretch/>
        </p:blipFill>
        <p:spPr>
          <a:xfrm>
            <a:off x="394750" y="714725"/>
            <a:ext cx="724125" cy="43425"/>
          </a:xfrm>
          <a:prstGeom prst="rect">
            <a:avLst/>
          </a:prstGeom>
          <a:noFill/>
          <a:ln>
            <a:noFill/>
          </a:ln>
        </p:spPr>
      </p:pic>
      <p:pic>
        <p:nvPicPr>
          <p:cNvPr id="165" name="Google Shape;165;p25"/>
          <p:cNvPicPr preferRelativeResize="0"/>
          <p:nvPr/>
        </p:nvPicPr>
        <p:blipFill>
          <a:blip r:embed="rId16">
            <a:alphaModFix/>
          </a:blip>
          <a:stretch>
            <a:fillRect/>
          </a:stretch>
        </p:blipFill>
        <p:spPr>
          <a:xfrm>
            <a:off x="6353725" y="42000"/>
            <a:ext cx="2790277" cy="474201"/>
          </a:xfrm>
          <a:prstGeom prst="rect">
            <a:avLst/>
          </a:prstGeom>
          <a:noFill/>
          <a:ln>
            <a:noFill/>
          </a:ln>
        </p:spPr>
      </p:pic>
      <p:pic>
        <p:nvPicPr>
          <p:cNvPr id="166" name="Google Shape;166;p25"/>
          <p:cNvPicPr preferRelativeResize="0"/>
          <p:nvPr/>
        </p:nvPicPr>
        <p:blipFill rotWithShape="1">
          <a:blip r:embed="rId17">
            <a:alphaModFix/>
          </a:blip>
          <a:srcRect b="0" l="0" r="0" t="11134"/>
          <a:stretch/>
        </p:blipFill>
        <p:spPr>
          <a:xfrm rot="10800000">
            <a:off x="5185376" y="1018074"/>
            <a:ext cx="3431474" cy="2286976"/>
          </a:xfrm>
          <a:prstGeom prst="rect">
            <a:avLst/>
          </a:prstGeom>
          <a:noFill/>
          <a:ln>
            <a:noFill/>
          </a:ln>
        </p:spPr>
      </p:pic>
      <p:pic>
        <p:nvPicPr>
          <p:cNvPr id="167" name="Google Shape;167;p25"/>
          <p:cNvPicPr preferRelativeResize="0"/>
          <p:nvPr/>
        </p:nvPicPr>
        <p:blipFill rotWithShape="1">
          <a:blip r:embed="rId18">
            <a:alphaModFix/>
          </a:blip>
          <a:srcRect b="0" l="4157" r="13995" t="0"/>
          <a:stretch/>
        </p:blipFill>
        <p:spPr>
          <a:xfrm rot="-5400000">
            <a:off x="6595987" y="2836661"/>
            <a:ext cx="2407477" cy="22062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71" name="Shape 171"/>
        <p:cNvGrpSpPr/>
        <p:nvPr/>
      </p:nvGrpSpPr>
      <p:grpSpPr>
        <a:xfrm>
          <a:off x="0" y="0"/>
          <a:ext cx="0" cy="0"/>
          <a:chOff x="0" y="0"/>
          <a:chExt cx="0" cy="0"/>
        </a:xfrm>
      </p:grpSpPr>
      <p:sp>
        <p:nvSpPr>
          <p:cNvPr id="172" name="Google Shape;172;p26"/>
          <p:cNvSpPr txBox="1"/>
          <p:nvPr>
            <p:ph idx="1" type="subTitle"/>
          </p:nvPr>
        </p:nvSpPr>
        <p:spPr>
          <a:xfrm>
            <a:off x="318550" y="258950"/>
            <a:ext cx="8298300" cy="5754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sz="1800">
                <a:solidFill>
                  <a:srgbClr val="000000"/>
                </a:solidFill>
              </a:rPr>
              <a:t>If KSDS Opens On-Campus, Likely a Phased-In Return to Campus</a:t>
            </a:r>
            <a:endParaRPr b="1" sz="1800">
              <a:solidFill>
                <a:srgbClr val="000000"/>
              </a:solidFill>
            </a:endParaRPr>
          </a:p>
          <a:p>
            <a:pPr indent="0" lvl="0" marL="0" rtl="0" algn="ctr">
              <a:spcBef>
                <a:spcPts val="500"/>
              </a:spcBef>
              <a:spcAft>
                <a:spcPts val="0"/>
              </a:spcAft>
              <a:buNone/>
            </a:pPr>
            <a:r>
              <a:t/>
            </a:r>
            <a:endParaRPr>
              <a:solidFill>
                <a:srgbClr val="000000"/>
              </a:solidFill>
            </a:endParaRPr>
          </a:p>
        </p:txBody>
      </p:sp>
      <p:sp>
        <p:nvSpPr>
          <p:cNvPr id="173" name="Google Shape;173;p26"/>
          <p:cNvSpPr txBox="1"/>
          <p:nvPr>
            <p:ph idx="1" type="subTitle"/>
          </p:nvPr>
        </p:nvSpPr>
        <p:spPr>
          <a:xfrm>
            <a:off x="2828625" y="1766450"/>
            <a:ext cx="5922900" cy="575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solidFill>
                  <a:srgbClr val="000000"/>
                </a:solidFill>
              </a:rPr>
              <a:t>A phased-in on-campus opening could include the following, over the course of the first three weeks of school:</a:t>
            </a:r>
            <a:endParaRPr sz="1300">
              <a:solidFill>
                <a:srgbClr val="000000"/>
              </a:solidFill>
            </a:endParaRPr>
          </a:p>
          <a:p>
            <a:pPr indent="-311150" lvl="0" marL="457200" rtl="0" algn="l">
              <a:lnSpc>
                <a:spcPct val="100000"/>
              </a:lnSpc>
              <a:spcBef>
                <a:spcPts val="0"/>
              </a:spcBef>
              <a:spcAft>
                <a:spcPts val="0"/>
              </a:spcAft>
              <a:buClr>
                <a:srgbClr val="000000"/>
              </a:buClr>
              <a:buSzPts val="1300"/>
              <a:buChar char="●"/>
            </a:pPr>
            <a:r>
              <a:rPr lang="en" sz="1300">
                <a:solidFill>
                  <a:srgbClr val="000000"/>
                </a:solidFill>
              </a:rPr>
              <a:t>Half-days for Kindergarten on 8/31 and 9/1.</a:t>
            </a:r>
            <a:endParaRPr sz="1300">
              <a:solidFill>
                <a:srgbClr val="000000"/>
              </a:solidFill>
            </a:endParaRPr>
          </a:p>
          <a:p>
            <a:pPr indent="-311150" lvl="0" marL="457200" rtl="0" algn="l">
              <a:lnSpc>
                <a:spcPct val="100000"/>
              </a:lnSpc>
              <a:spcBef>
                <a:spcPts val="0"/>
              </a:spcBef>
              <a:spcAft>
                <a:spcPts val="0"/>
              </a:spcAft>
              <a:buClr>
                <a:srgbClr val="000000"/>
              </a:buClr>
              <a:buSzPts val="1300"/>
              <a:buChar char="●"/>
            </a:pPr>
            <a:r>
              <a:rPr lang="en" sz="1300">
                <a:solidFill>
                  <a:srgbClr val="000000"/>
                </a:solidFill>
              </a:rPr>
              <a:t>Two additional grades beginning on-campus on the first day of school and additional grades being added in the subsequent days and weeks until all grades have been phased-in for on-campus learning.</a:t>
            </a:r>
            <a:endParaRPr sz="1300">
              <a:solidFill>
                <a:srgbClr val="000000"/>
              </a:solidFill>
            </a:endParaRPr>
          </a:p>
          <a:p>
            <a:pPr indent="0" lvl="0" marL="0" rtl="0" algn="l">
              <a:lnSpc>
                <a:spcPct val="100000"/>
              </a:lnSpc>
              <a:spcBef>
                <a:spcPts val="0"/>
              </a:spcBef>
              <a:spcAft>
                <a:spcPts val="0"/>
              </a:spcAft>
              <a:buNone/>
            </a:pPr>
            <a:r>
              <a:t/>
            </a:r>
            <a:endParaRPr sz="1300">
              <a:solidFill>
                <a:srgbClr val="000000"/>
              </a:solidFill>
            </a:endParaRPr>
          </a:p>
          <a:p>
            <a:pPr indent="0" lvl="0" marL="0" rtl="0" algn="l">
              <a:lnSpc>
                <a:spcPct val="100000"/>
              </a:lnSpc>
              <a:spcBef>
                <a:spcPts val="0"/>
              </a:spcBef>
              <a:spcAft>
                <a:spcPts val="0"/>
              </a:spcAft>
              <a:buNone/>
            </a:pPr>
            <a:r>
              <a:rPr lang="en" sz="1300">
                <a:solidFill>
                  <a:srgbClr val="000000"/>
                </a:solidFill>
              </a:rPr>
              <a:t>Grade-levels that are not yet phased-in for on-campus learning will have a full class schedule every school day via our at-home learning model, until they are phased in. The specific schedule for phased-in opening on campus will be shared in mid-August.</a:t>
            </a:r>
            <a:endParaRPr sz="1300">
              <a:solidFill>
                <a:srgbClr val="000000"/>
              </a:solidFill>
            </a:endParaRPr>
          </a:p>
          <a:p>
            <a:pPr indent="0" lvl="0" marL="0" rtl="0" algn="l">
              <a:lnSpc>
                <a:spcPct val="100000"/>
              </a:lnSpc>
              <a:spcBef>
                <a:spcPts val="0"/>
              </a:spcBef>
              <a:spcAft>
                <a:spcPts val="0"/>
              </a:spcAft>
              <a:buNone/>
            </a:pPr>
            <a:r>
              <a:t/>
            </a:r>
            <a:endParaRPr sz="1300">
              <a:solidFill>
                <a:srgbClr val="000000"/>
              </a:solidFill>
            </a:endParaRPr>
          </a:p>
          <a:p>
            <a:pPr indent="0" lvl="0" marL="0" rtl="0" algn="l">
              <a:lnSpc>
                <a:spcPct val="100000"/>
              </a:lnSpc>
              <a:spcBef>
                <a:spcPts val="0"/>
              </a:spcBef>
              <a:spcAft>
                <a:spcPts val="0"/>
              </a:spcAft>
              <a:buNone/>
            </a:pPr>
            <a:r>
              <a:rPr lang="en" sz="1300">
                <a:solidFill>
                  <a:srgbClr val="000000"/>
                </a:solidFill>
              </a:rPr>
              <a:t>Our phased-in opening allows for acclimation for all stakeholders, and allows fuller staff attention to each group of students as it comes new to on-campus learning, for the teaching and practicing of new protocols.</a:t>
            </a:r>
            <a:endParaRPr sz="1300">
              <a:solidFill>
                <a:srgbClr val="000000"/>
              </a:solidFill>
            </a:endParaRPr>
          </a:p>
          <a:p>
            <a:pPr indent="0" lvl="0" marL="0" rtl="0" algn="l">
              <a:lnSpc>
                <a:spcPct val="100000"/>
              </a:lnSpc>
              <a:spcBef>
                <a:spcPts val="0"/>
              </a:spcBef>
              <a:spcAft>
                <a:spcPts val="0"/>
              </a:spcAft>
              <a:buNone/>
            </a:pPr>
            <a:r>
              <a:t/>
            </a:r>
            <a:endParaRPr sz="1300">
              <a:solidFill>
                <a:srgbClr val="000000"/>
              </a:solidFill>
            </a:endParaRPr>
          </a:p>
          <a:p>
            <a:pPr indent="0" lvl="0" marL="0" rtl="0" algn="l">
              <a:lnSpc>
                <a:spcPct val="100000"/>
              </a:lnSpc>
              <a:spcBef>
                <a:spcPts val="0"/>
              </a:spcBef>
              <a:spcAft>
                <a:spcPts val="0"/>
              </a:spcAft>
              <a:buNone/>
            </a:pPr>
            <a:r>
              <a:t/>
            </a:r>
            <a:endParaRPr sz="1300">
              <a:solidFill>
                <a:srgbClr val="000000"/>
              </a:solidFill>
            </a:endParaRPr>
          </a:p>
        </p:txBody>
      </p:sp>
      <p:pic>
        <p:nvPicPr>
          <p:cNvPr id="174" name="Google Shape;174;p26"/>
          <p:cNvPicPr preferRelativeResize="0"/>
          <p:nvPr/>
        </p:nvPicPr>
        <p:blipFill rotWithShape="1">
          <a:blip r:embed="rId3">
            <a:alphaModFix/>
          </a:blip>
          <a:srcRect b="46030" l="0" r="57306" t="0"/>
          <a:stretch/>
        </p:blipFill>
        <p:spPr>
          <a:xfrm>
            <a:off x="394750" y="714725"/>
            <a:ext cx="724125" cy="43425"/>
          </a:xfrm>
          <a:prstGeom prst="rect">
            <a:avLst/>
          </a:prstGeom>
          <a:noFill/>
          <a:ln>
            <a:noFill/>
          </a:ln>
        </p:spPr>
      </p:pic>
      <p:pic>
        <p:nvPicPr>
          <p:cNvPr id="175" name="Google Shape;175;p26"/>
          <p:cNvPicPr preferRelativeResize="0"/>
          <p:nvPr/>
        </p:nvPicPr>
        <p:blipFill>
          <a:blip r:embed="rId4">
            <a:alphaModFix/>
          </a:blip>
          <a:stretch>
            <a:fillRect/>
          </a:stretch>
        </p:blipFill>
        <p:spPr>
          <a:xfrm>
            <a:off x="6353725" y="42000"/>
            <a:ext cx="2790277" cy="474201"/>
          </a:xfrm>
          <a:prstGeom prst="rect">
            <a:avLst/>
          </a:prstGeom>
          <a:noFill/>
          <a:ln>
            <a:noFill/>
          </a:ln>
        </p:spPr>
      </p:pic>
      <p:pic>
        <p:nvPicPr>
          <p:cNvPr id="176" name="Google Shape;176;p26"/>
          <p:cNvPicPr preferRelativeResize="0"/>
          <p:nvPr/>
        </p:nvPicPr>
        <p:blipFill>
          <a:blip r:embed="rId5">
            <a:alphaModFix/>
          </a:blip>
          <a:stretch>
            <a:fillRect/>
          </a:stretch>
        </p:blipFill>
        <p:spPr>
          <a:xfrm>
            <a:off x="394750" y="1748750"/>
            <a:ext cx="2120934" cy="3394749"/>
          </a:xfrm>
          <a:prstGeom prst="rect">
            <a:avLst/>
          </a:prstGeom>
          <a:noFill/>
          <a:ln>
            <a:noFill/>
          </a:ln>
        </p:spPr>
      </p:pic>
      <p:sp>
        <p:nvSpPr>
          <p:cNvPr id="177" name="Google Shape;177;p26"/>
          <p:cNvSpPr txBox="1"/>
          <p:nvPr/>
        </p:nvSpPr>
        <p:spPr>
          <a:xfrm>
            <a:off x="318550" y="806525"/>
            <a:ext cx="8208900" cy="66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00">
                <a:solidFill>
                  <a:schemeClr val="dk1"/>
                </a:solidFill>
              </a:rPr>
              <a:t>In order to help our students, faculty and families acclimate to the many new procedures and as-yet-unfamiliar routines of on-campus learning this year, IF we open at the beginning of the year on-campus, we ask parents to expect a gradual phased-in opening for different grade-levels.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81" name="Shape 181"/>
        <p:cNvGrpSpPr/>
        <p:nvPr/>
      </p:nvGrpSpPr>
      <p:grpSpPr>
        <a:xfrm>
          <a:off x="0" y="0"/>
          <a:ext cx="0" cy="0"/>
          <a:chOff x="0" y="0"/>
          <a:chExt cx="0" cy="0"/>
        </a:xfrm>
      </p:grpSpPr>
      <p:sp>
        <p:nvSpPr>
          <p:cNvPr id="182" name="Google Shape;182;p27"/>
          <p:cNvSpPr txBox="1"/>
          <p:nvPr>
            <p:ph idx="1" type="subTitle"/>
          </p:nvPr>
        </p:nvSpPr>
        <p:spPr>
          <a:xfrm>
            <a:off x="318550" y="258950"/>
            <a:ext cx="8298300" cy="5754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sz="2400">
                <a:solidFill>
                  <a:srgbClr val="000000"/>
                </a:solidFill>
              </a:rPr>
              <a:t>Choice to Learn At-Home When Campus is Open</a:t>
            </a:r>
            <a:endParaRPr b="1" sz="2400">
              <a:solidFill>
                <a:srgbClr val="000000"/>
              </a:solidFill>
            </a:endParaRPr>
          </a:p>
          <a:p>
            <a:pPr indent="0" lvl="0" marL="0" rtl="0" algn="ctr">
              <a:spcBef>
                <a:spcPts val="500"/>
              </a:spcBef>
              <a:spcAft>
                <a:spcPts val="0"/>
              </a:spcAft>
              <a:buNone/>
            </a:pPr>
            <a:r>
              <a:t/>
            </a:r>
            <a:endParaRPr>
              <a:solidFill>
                <a:srgbClr val="000000"/>
              </a:solidFill>
            </a:endParaRPr>
          </a:p>
        </p:txBody>
      </p:sp>
      <p:sp>
        <p:nvSpPr>
          <p:cNvPr id="183" name="Google Shape;183;p27"/>
          <p:cNvSpPr txBox="1"/>
          <p:nvPr>
            <p:ph idx="1" type="subTitle"/>
          </p:nvPr>
        </p:nvSpPr>
        <p:spPr>
          <a:xfrm>
            <a:off x="318550" y="792350"/>
            <a:ext cx="8444400" cy="575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solidFill>
                  <a:srgbClr val="000000"/>
                </a:solidFill>
              </a:rPr>
              <a:t>Krieger Schechter is committed to providing an at-home KSDS learning program for any students whose families choose for them to remain at home even if the KSDS campus is open for learning. </a:t>
            </a:r>
            <a:r>
              <a:rPr lang="en" sz="1300">
                <a:solidFill>
                  <a:srgbClr val="000000"/>
                </a:solidFill>
              </a:rPr>
              <a:t>We recognize that the choice to accept even minimized risk of being on campus is not the right choice for every family. We also recognize that the choice to stay learning at home is not the right choice for every family.</a:t>
            </a:r>
            <a:endParaRPr sz="1300">
              <a:solidFill>
                <a:srgbClr val="000000"/>
              </a:solidFill>
            </a:endParaRPr>
          </a:p>
          <a:p>
            <a:pPr indent="0" lvl="0" marL="0" rtl="0" algn="l">
              <a:lnSpc>
                <a:spcPct val="100000"/>
              </a:lnSpc>
              <a:spcBef>
                <a:spcPts val="0"/>
              </a:spcBef>
              <a:spcAft>
                <a:spcPts val="0"/>
              </a:spcAft>
              <a:buNone/>
            </a:pPr>
            <a:r>
              <a:t/>
            </a:r>
            <a:endParaRPr sz="1300">
              <a:solidFill>
                <a:srgbClr val="000000"/>
              </a:solidFill>
            </a:endParaRPr>
          </a:p>
          <a:p>
            <a:pPr indent="0" lvl="0" marL="0" rtl="0" algn="l">
              <a:lnSpc>
                <a:spcPct val="100000"/>
              </a:lnSpc>
              <a:spcBef>
                <a:spcPts val="0"/>
              </a:spcBef>
              <a:spcAft>
                <a:spcPts val="0"/>
              </a:spcAft>
              <a:buNone/>
            </a:pPr>
            <a:r>
              <a:rPr b="1" lang="en" sz="1300">
                <a:solidFill>
                  <a:srgbClr val="000000"/>
                </a:solidFill>
              </a:rPr>
              <a:t>On July 28th, parents will receive an email link to a survey to indicate choice of on-campus learning or at-home learning for each of their KSDS children. </a:t>
            </a:r>
            <a:endParaRPr b="1" sz="1300">
              <a:solidFill>
                <a:srgbClr val="000000"/>
              </a:solidFill>
            </a:endParaRPr>
          </a:p>
          <a:p>
            <a:pPr indent="-311150" lvl="0" marL="457200" rtl="0" algn="l">
              <a:lnSpc>
                <a:spcPct val="100000"/>
              </a:lnSpc>
              <a:spcBef>
                <a:spcPts val="0"/>
              </a:spcBef>
              <a:spcAft>
                <a:spcPts val="0"/>
              </a:spcAft>
              <a:buClr>
                <a:srgbClr val="000000"/>
              </a:buClr>
              <a:buSzPts val="1300"/>
              <a:buChar char="●"/>
            </a:pPr>
            <a:r>
              <a:rPr lang="en" sz="1300">
                <a:solidFill>
                  <a:srgbClr val="000000"/>
                </a:solidFill>
              </a:rPr>
              <a:t>Students choosing to learn at home will follow the same daily class schedule as students on campus.</a:t>
            </a:r>
            <a:endParaRPr sz="1300">
              <a:solidFill>
                <a:srgbClr val="000000"/>
              </a:solidFill>
            </a:endParaRPr>
          </a:p>
          <a:p>
            <a:pPr indent="-311150" lvl="0" marL="457200" rtl="0" algn="l">
              <a:lnSpc>
                <a:spcPct val="100000"/>
              </a:lnSpc>
              <a:spcBef>
                <a:spcPts val="0"/>
              </a:spcBef>
              <a:spcAft>
                <a:spcPts val="0"/>
              </a:spcAft>
              <a:buClr>
                <a:srgbClr val="000000"/>
              </a:buClr>
              <a:buSzPts val="1300"/>
              <a:buChar char="●"/>
            </a:pPr>
            <a:r>
              <a:rPr lang="en" sz="1300">
                <a:solidFill>
                  <a:srgbClr val="000000"/>
                </a:solidFill>
              </a:rPr>
              <a:t>Decisions about the exact structure and instructional delivery method for students at home will depend on the numbers of at-home students in a particular grade. </a:t>
            </a:r>
            <a:endParaRPr sz="1300">
              <a:solidFill>
                <a:srgbClr val="000000"/>
              </a:solidFill>
            </a:endParaRPr>
          </a:p>
          <a:p>
            <a:pPr indent="-311150" lvl="1" marL="914400" rtl="0" algn="l">
              <a:lnSpc>
                <a:spcPct val="100000"/>
              </a:lnSpc>
              <a:spcBef>
                <a:spcPts val="0"/>
              </a:spcBef>
              <a:spcAft>
                <a:spcPts val="0"/>
              </a:spcAft>
              <a:buClr>
                <a:srgbClr val="000000"/>
              </a:buClr>
              <a:buSzPts val="1300"/>
              <a:buChar char="○"/>
            </a:pPr>
            <a:r>
              <a:rPr lang="en" sz="1300">
                <a:solidFill>
                  <a:srgbClr val="000000"/>
                </a:solidFill>
              </a:rPr>
              <a:t>Students learning at home might have a livestream/Zoom connection to their on-campus assigned class, or students learning at home might be in a dedicated “at-home” Zoom section of their own. </a:t>
            </a:r>
            <a:endParaRPr sz="1300">
              <a:solidFill>
                <a:srgbClr val="000000"/>
              </a:solidFill>
            </a:endParaRPr>
          </a:p>
          <a:p>
            <a:pPr indent="-311150" lvl="0" marL="457200" rtl="0" algn="l">
              <a:lnSpc>
                <a:spcPct val="100000"/>
              </a:lnSpc>
              <a:spcBef>
                <a:spcPts val="0"/>
              </a:spcBef>
              <a:spcAft>
                <a:spcPts val="0"/>
              </a:spcAft>
              <a:buClr>
                <a:srgbClr val="000000"/>
              </a:buClr>
              <a:buSzPts val="1300"/>
              <a:buChar char="●"/>
            </a:pPr>
            <a:r>
              <a:rPr lang="en" sz="1300">
                <a:solidFill>
                  <a:srgbClr val="000000"/>
                </a:solidFill>
              </a:rPr>
              <a:t>Students learning from home will have various methods of communication with their teachers, and will have various options for demonstrating participation in class.</a:t>
            </a:r>
            <a:endParaRPr sz="1300">
              <a:solidFill>
                <a:srgbClr val="000000"/>
              </a:solidFill>
            </a:endParaRPr>
          </a:p>
          <a:p>
            <a:pPr indent="-311150" lvl="0" marL="457200" rtl="0" algn="l">
              <a:lnSpc>
                <a:spcPct val="100000"/>
              </a:lnSpc>
              <a:spcBef>
                <a:spcPts val="0"/>
              </a:spcBef>
              <a:spcAft>
                <a:spcPts val="0"/>
              </a:spcAft>
              <a:buClr>
                <a:srgbClr val="000000"/>
              </a:buClr>
              <a:buSzPts val="1300"/>
              <a:buChar char="●"/>
            </a:pPr>
            <a:r>
              <a:rPr lang="en" sz="1300">
                <a:solidFill>
                  <a:srgbClr val="000000"/>
                </a:solidFill>
              </a:rPr>
              <a:t>KSDS is working creatively and thoughtfully to plan for community connection and sense of belonging for those students choosing to learn at home</a:t>
            </a:r>
            <a:r>
              <a:rPr lang="en" sz="1300">
                <a:solidFill>
                  <a:srgbClr val="000000"/>
                </a:solidFill>
              </a:rPr>
              <a:t>.</a:t>
            </a:r>
            <a:endParaRPr sz="1300">
              <a:solidFill>
                <a:srgbClr val="000000"/>
              </a:solidFill>
            </a:endParaRPr>
          </a:p>
          <a:p>
            <a:pPr indent="0" lvl="0" marL="0" rtl="0" algn="l">
              <a:lnSpc>
                <a:spcPct val="100000"/>
              </a:lnSpc>
              <a:spcBef>
                <a:spcPts val="0"/>
              </a:spcBef>
              <a:spcAft>
                <a:spcPts val="0"/>
              </a:spcAft>
              <a:buNone/>
            </a:pPr>
            <a:r>
              <a:t/>
            </a:r>
            <a:endParaRPr sz="1300">
              <a:solidFill>
                <a:srgbClr val="000000"/>
              </a:solidFill>
            </a:endParaRPr>
          </a:p>
          <a:p>
            <a:pPr indent="0" lvl="0" marL="0" rtl="0" algn="l">
              <a:lnSpc>
                <a:spcPct val="100000"/>
              </a:lnSpc>
              <a:spcBef>
                <a:spcPts val="0"/>
              </a:spcBef>
              <a:spcAft>
                <a:spcPts val="0"/>
              </a:spcAft>
              <a:buNone/>
            </a:pPr>
            <a:r>
              <a:rPr lang="en" sz="1300">
                <a:solidFill>
                  <a:srgbClr val="000000"/>
                </a:solidFill>
              </a:rPr>
              <a:t>NOTE: Students who normally are on-campus learners, but are temporarily home because of illness or requirement to isolate/quarantine are welcome to watch a livestream of their on-campus class, whenever available. If a livestream is not available for a particular class period, students who are temporarily at home will be given time with a teacher to work on the material covered during class.</a:t>
            </a:r>
            <a:endParaRPr sz="1300">
              <a:solidFill>
                <a:srgbClr val="000000"/>
              </a:solidFill>
            </a:endParaRPr>
          </a:p>
          <a:p>
            <a:pPr indent="0" lvl="0" marL="0" rtl="0" algn="l">
              <a:lnSpc>
                <a:spcPct val="100000"/>
              </a:lnSpc>
              <a:spcBef>
                <a:spcPts val="0"/>
              </a:spcBef>
              <a:spcAft>
                <a:spcPts val="0"/>
              </a:spcAft>
              <a:buNone/>
            </a:pPr>
            <a:r>
              <a:t/>
            </a:r>
            <a:endParaRPr sz="1300">
              <a:solidFill>
                <a:srgbClr val="000000"/>
              </a:solidFill>
            </a:endParaRPr>
          </a:p>
          <a:p>
            <a:pPr indent="0" lvl="0" marL="0" rtl="0" algn="l">
              <a:lnSpc>
                <a:spcPct val="100000"/>
              </a:lnSpc>
              <a:spcBef>
                <a:spcPts val="0"/>
              </a:spcBef>
              <a:spcAft>
                <a:spcPts val="0"/>
              </a:spcAft>
              <a:buNone/>
            </a:pPr>
            <a:r>
              <a:t/>
            </a:r>
            <a:endParaRPr sz="1300">
              <a:solidFill>
                <a:srgbClr val="000000"/>
              </a:solidFill>
            </a:endParaRPr>
          </a:p>
        </p:txBody>
      </p:sp>
      <p:pic>
        <p:nvPicPr>
          <p:cNvPr id="184" name="Google Shape;184;p27"/>
          <p:cNvPicPr preferRelativeResize="0"/>
          <p:nvPr/>
        </p:nvPicPr>
        <p:blipFill rotWithShape="1">
          <a:blip r:embed="rId3">
            <a:alphaModFix/>
          </a:blip>
          <a:srcRect b="46030" l="0" r="57306" t="0"/>
          <a:stretch/>
        </p:blipFill>
        <p:spPr>
          <a:xfrm>
            <a:off x="394750" y="714725"/>
            <a:ext cx="724125" cy="43425"/>
          </a:xfrm>
          <a:prstGeom prst="rect">
            <a:avLst/>
          </a:prstGeom>
          <a:noFill/>
          <a:ln>
            <a:noFill/>
          </a:ln>
        </p:spPr>
      </p:pic>
      <p:pic>
        <p:nvPicPr>
          <p:cNvPr id="185" name="Google Shape;185;p27"/>
          <p:cNvPicPr preferRelativeResize="0"/>
          <p:nvPr/>
        </p:nvPicPr>
        <p:blipFill>
          <a:blip r:embed="rId4">
            <a:alphaModFix/>
          </a:blip>
          <a:stretch>
            <a:fillRect/>
          </a:stretch>
        </p:blipFill>
        <p:spPr>
          <a:xfrm>
            <a:off x="6353725" y="42000"/>
            <a:ext cx="2790277" cy="4742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89" name="Shape 189"/>
        <p:cNvGrpSpPr/>
        <p:nvPr/>
      </p:nvGrpSpPr>
      <p:grpSpPr>
        <a:xfrm>
          <a:off x="0" y="0"/>
          <a:ext cx="0" cy="0"/>
          <a:chOff x="0" y="0"/>
          <a:chExt cx="0" cy="0"/>
        </a:xfrm>
      </p:grpSpPr>
      <p:sp>
        <p:nvSpPr>
          <p:cNvPr id="190" name="Google Shape;190;p28"/>
          <p:cNvSpPr txBox="1"/>
          <p:nvPr>
            <p:ph idx="1" type="subTitle"/>
          </p:nvPr>
        </p:nvSpPr>
        <p:spPr>
          <a:xfrm>
            <a:off x="318550" y="258950"/>
            <a:ext cx="8298300" cy="5754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sz="2400">
                <a:solidFill>
                  <a:srgbClr val="000000"/>
                </a:solidFill>
              </a:rPr>
              <a:t>Building Advancements</a:t>
            </a:r>
            <a:endParaRPr>
              <a:solidFill>
                <a:srgbClr val="000000"/>
              </a:solidFill>
            </a:endParaRPr>
          </a:p>
          <a:p>
            <a:pPr indent="0" lvl="0" marL="0" rtl="0" algn="ctr">
              <a:spcBef>
                <a:spcPts val="500"/>
              </a:spcBef>
              <a:spcAft>
                <a:spcPts val="0"/>
              </a:spcAft>
              <a:buNone/>
            </a:pPr>
            <a:r>
              <a:t/>
            </a:r>
            <a:endParaRPr>
              <a:solidFill>
                <a:srgbClr val="000000"/>
              </a:solidFill>
            </a:endParaRPr>
          </a:p>
        </p:txBody>
      </p:sp>
      <p:sp>
        <p:nvSpPr>
          <p:cNvPr id="191" name="Google Shape;191;p28"/>
          <p:cNvSpPr txBox="1"/>
          <p:nvPr>
            <p:ph idx="1" type="subTitle"/>
          </p:nvPr>
        </p:nvSpPr>
        <p:spPr>
          <a:xfrm>
            <a:off x="318550" y="868550"/>
            <a:ext cx="8495100" cy="5754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lang="en" sz="1400">
                <a:solidFill>
                  <a:srgbClr val="000000"/>
                </a:solidFill>
              </a:rPr>
              <a:t>T</a:t>
            </a:r>
            <a:r>
              <a:rPr lang="en" sz="1400">
                <a:solidFill>
                  <a:schemeClr val="dk1"/>
                </a:solidFill>
              </a:rPr>
              <a:t>he entire building is undergoing a thorough, deep cleaning including increased </a:t>
            </a:r>
            <a:r>
              <a:rPr lang="en" sz="1400">
                <a:solidFill>
                  <a:schemeClr val="dk1"/>
                </a:solidFill>
              </a:rPr>
              <a:t>sanitization</a:t>
            </a:r>
            <a:r>
              <a:rPr lang="en" sz="1400">
                <a:solidFill>
                  <a:schemeClr val="dk1"/>
                </a:solidFill>
              </a:rPr>
              <a:t>. </a:t>
            </a:r>
            <a:r>
              <a:rPr lang="en" sz="1400">
                <a:solidFill>
                  <a:srgbClr val="000000"/>
                </a:solidFill>
              </a:rPr>
              <a:t>Additionally, we are implementing the following changes in order to further enhance the safety of our students, faculty and staff:</a:t>
            </a:r>
            <a:endParaRPr sz="1400">
              <a:solidFill>
                <a:srgbClr val="000000"/>
              </a:solidFill>
            </a:endParaRPr>
          </a:p>
          <a:p>
            <a:pPr indent="0" lvl="0" marL="0" rtl="0" algn="l">
              <a:lnSpc>
                <a:spcPct val="110000"/>
              </a:lnSpc>
              <a:spcBef>
                <a:spcPts val="0"/>
              </a:spcBef>
              <a:spcAft>
                <a:spcPts val="0"/>
              </a:spcAft>
              <a:buNone/>
            </a:pPr>
            <a:r>
              <a:t/>
            </a:r>
            <a:endParaRPr sz="1200">
              <a:solidFill>
                <a:srgbClr val="000000"/>
              </a:solidFill>
            </a:endParaRPr>
          </a:p>
          <a:p>
            <a:pPr indent="-317500" lvl="0" marL="457200" rtl="0" algn="l">
              <a:lnSpc>
                <a:spcPct val="110000"/>
              </a:lnSpc>
              <a:spcBef>
                <a:spcPts val="0"/>
              </a:spcBef>
              <a:spcAft>
                <a:spcPts val="0"/>
              </a:spcAft>
              <a:buClr>
                <a:srgbClr val="000000"/>
              </a:buClr>
              <a:buSzPts val="1400"/>
              <a:buChar char="●"/>
            </a:pPr>
            <a:r>
              <a:rPr lang="en" sz="1400">
                <a:solidFill>
                  <a:srgbClr val="000000"/>
                </a:solidFill>
              </a:rPr>
              <a:t>All HVAC systems will be adjusted to optimize the flow of outside air</a:t>
            </a:r>
            <a:endParaRPr sz="1400">
              <a:solidFill>
                <a:srgbClr val="000000"/>
              </a:solidFill>
            </a:endParaRPr>
          </a:p>
          <a:p>
            <a:pPr indent="-317500" lvl="0" marL="457200" rtl="0" algn="l">
              <a:lnSpc>
                <a:spcPct val="110000"/>
              </a:lnSpc>
              <a:spcBef>
                <a:spcPts val="0"/>
              </a:spcBef>
              <a:spcAft>
                <a:spcPts val="0"/>
              </a:spcAft>
              <a:buClr>
                <a:srgbClr val="000000"/>
              </a:buClr>
              <a:buSzPts val="1400"/>
              <a:buChar char="●"/>
            </a:pPr>
            <a:r>
              <a:rPr lang="en" sz="1400">
                <a:solidFill>
                  <a:srgbClr val="000000"/>
                </a:solidFill>
              </a:rPr>
              <a:t>All filters will be replaced with MERV-13, the best commercial unit available and changed on a more frequent basis</a:t>
            </a:r>
            <a:endParaRPr sz="1400">
              <a:solidFill>
                <a:srgbClr val="000000"/>
              </a:solidFill>
            </a:endParaRPr>
          </a:p>
          <a:p>
            <a:pPr indent="-317500" lvl="0" marL="457200" rtl="0" algn="l">
              <a:lnSpc>
                <a:spcPct val="110000"/>
              </a:lnSpc>
              <a:spcBef>
                <a:spcPts val="0"/>
              </a:spcBef>
              <a:spcAft>
                <a:spcPts val="0"/>
              </a:spcAft>
              <a:buClr>
                <a:srgbClr val="000000"/>
              </a:buClr>
              <a:buSzPts val="1400"/>
              <a:buChar char="●"/>
            </a:pPr>
            <a:r>
              <a:rPr lang="en" sz="1400">
                <a:solidFill>
                  <a:srgbClr val="000000"/>
                </a:solidFill>
              </a:rPr>
              <a:t>System coils will be sprayed with disinfectant on a weekly basis</a:t>
            </a:r>
            <a:endParaRPr sz="1400">
              <a:solidFill>
                <a:srgbClr val="000000"/>
              </a:solidFill>
            </a:endParaRPr>
          </a:p>
          <a:p>
            <a:pPr indent="-317500" lvl="0" marL="457200" rtl="0" algn="l">
              <a:lnSpc>
                <a:spcPct val="110000"/>
              </a:lnSpc>
              <a:spcBef>
                <a:spcPts val="0"/>
              </a:spcBef>
              <a:spcAft>
                <a:spcPts val="0"/>
              </a:spcAft>
              <a:buClr>
                <a:srgbClr val="000000"/>
              </a:buClr>
              <a:buSzPts val="1400"/>
              <a:buChar char="●"/>
            </a:pPr>
            <a:r>
              <a:rPr lang="en" sz="1400">
                <a:solidFill>
                  <a:srgbClr val="000000"/>
                </a:solidFill>
              </a:rPr>
              <a:t>To the extent possible, windows in all classrooms will remain open to circulate air</a:t>
            </a:r>
            <a:endParaRPr sz="1400">
              <a:solidFill>
                <a:srgbClr val="000000"/>
              </a:solidFill>
            </a:endParaRPr>
          </a:p>
          <a:p>
            <a:pPr indent="-317500" lvl="0" marL="457200" rtl="0" algn="l">
              <a:lnSpc>
                <a:spcPct val="110000"/>
              </a:lnSpc>
              <a:spcBef>
                <a:spcPts val="0"/>
              </a:spcBef>
              <a:spcAft>
                <a:spcPts val="0"/>
              </a:spcAft>
              <a:buClr>
                <a:srgbClr val="000000"/>
              </a:buClr>
              <a:buSzPts val="1400"/>
              <a:buChar char="●"/>
            </a:pPr>
            <a:r>
              <a:rPr lang="en" sz="1400">
                <a:solidFill>
                  <a:srgbClr val="000000"/>
                </a:solidFill>
              </a:rPr>
              <a:t>A plexiglass divider has been added to the security guard station at the main entrance and will be added to other locations throughout the building</a:t>
            </a:r>
            <a:endParaRPr sz="1400">
              <a:solidFill>
                <a:srgbClr val="000000"/>
              </a:solidFill>
            </a:endParaRPr>
          </a:p>
          <a:p>
            <a:pPr indent="-317500" lvl="0" marL="457200" rtl="0" algn="l">
              <a:lnSpc>
                <a:spcPct val="110000"/>
              </a:lnSpc>
              <a:spcBef>
                <a:spcPts val="0"/>
              </a:spcBef>
              <a:spcAft>
                <a:spcPts val="0"/>
              </a:spcAft>
              <a:buClr>
                <a:srgbClr val="000000"/>
              </a:buClr>
              <a:buSzPts val="1400"/>
              <a:buChar char="●"/>
            </a:pPr>
            <a:r>
              <a:rPr lang="en" sz="1400">
                <a:solidFill>
                  <a:srgbClr val="000000"/>
                </a:solidFill>
              </a:rPr>
              <a:t>Hand sanitizer stations are being installed in common areas and offices as well as each classroom</a:t>
            </a:r>
            <a:endParaRPr sz="1400">
              <a:solidFill>
                <a:srgbClr val="000000"/>
              </a:solidFill>
            </a:endParaRPr>
          </a:p>
          <a:p>
            <a:pPr indent="-317500" lvl="0" marL="457200" rtl="0" algn="l">
              <a:lnSpc>
                <a:spcPct val="110000"/>
              </a:lnSpc>
              <a:spcBef>
                <a:spcPts val="0"/>
              </a:spcBef>
              <a:spcAft>
                <a:spcPts val="0"/>
              </a:spcAft>
              <a:buClr>
                <a:srgbClr val="000000"/>
              </a:buClr>
              <a:buSzPts val="1400"/>
              <a:buChar char="●"/>
            </a:pPr>
            <a:r>
              <a:rPr lang="en" sz="1400">
                <a:solidFill>
                  <a:srgbClr val="000000"/>
                </a:solidFill>
              </a:rPr>
              <a:t>Some staircases and hallways will be designated as one-way with appropriate </a:t>
            </a:r>
            <a:r>
              <a:rPr lang="en" sz="1400">
                <a:solidFill>
                  <a:srgbClr val="000000"/>
                </a:solidFill>
              </a:rPr>
              <a:t>signage</a:t>
            </a:r>
            <a:r>
              <a:rPr lang="en" sz="1400">
                <a:solidFill>
                  <a:srgbClr val="000000"/>
                </a:solidFill>
              </a:rPr>
              <a:t> </a:t>
            </a:r>
            <a:endParaRPr sz="1400">
              <a:solidFill>
                <a:srgbClr val="000000"/>
              </a:solidFill>
            </a:endParaRPr>
          </a:p>
          <a:p>
            <a:pPr indent="-317500" lvl="0" marL="457200" rtl="0" algn="l">
              <a:lnSpc>
                <a:spcPct val="110000"/>
              </a:lnSpc>
              <a:spcBef>
                <a:spcPts val="0"/>
              </a:spcBef>
              <a:spcAft>
                <a:spcPts val="0"/>
              </a:spcAft>
              <a:buClr>
                <a:srgbClr val="000000"/>
              </a:buClr>
              <a:buSzPts val="1400"/>
              <a:buChar char="●"/>
            </a:pPr>
            <a:r>
              <a:rPr lang="en" sz="1400">
                <a:solidFill>
                  <a:srgbClr val="000000"/>
                </a:solidFill>
              </a:rPr>
              <a:t>New signage throughout the building will indicate hygiene policies and social distancing protocols</a:t>
            </a:r>
            <a:endParaRPr sz="1400">
              <a:solidFill>
                <a:srgbClr val="000000"/>
              </a:solidFill>
            </a:endParaRPr>
          </a:p>
          <a:p>
            <a:pPr indent="-317500" lvl="0" marL="457200" rtl="0" algn="l">
              <a:lnSpc>
                <a:spcPct val="110000"/>
              </a:lnSpc>
              <a:spcBef>
                <a:spcPts val="0"/>
              </a:spcBef>
              <a:spcAft>
                <a:spcPts val="0"/>
              </a:spcAft>
              <a:buClr>
                <a:srgbClr val="000000"/>
              </a:buClr>
              <a:buSzPts val="1400"/>
              <a:buChar char="●"/>
            </a:pPr>
            <a:r>
              <a:rPr lang="en" sz="1400">
                <a:solidFill>
                  <a:srgbClr val="000000"/>
                </a:solidFill>
              </a:rPr>
              <a:t>Some classrooms were expanded to enlarge the classroom footprint</a:t>
            </a:r>
            <a:endParaRPr sz="1400">
              <a:solidFill>
                <a:srgbClr val="000000"/>
              </a:solidFill>
            </a:endParaRPr>
          </a:p>
          <a:p>
            <a:pPr indent="0" lvl="0" marL="0" rtl="0" algn="l">
              <a:lnSpc>
                <a:spcPct val="110000"/>
              </a:lnSpc>
              <a:spcBef>
                <a:spcPts val="0"/>
              </a:spcBef>
              <a:spcAft>
                <a:spcPts val="0"/>
              </a:spcAft>
              <a:buNone/>
            </a:pPr>
            <a:r>
              <a:t/>
            </a:r>
            <a:endParaRPr sz="1200">
              <a:solidFill>
                <a:srgbClr val="000000"/>
              </a:solidFill>
            </a:endParaRPr>
          </a:p>
          <a:p>
            <a:pPr indent="0" lvl="0" marL="0" rtl="0" algn="l">
              <a:lnSpc>
                <a:spcPct val="110000"/>
              </a:lnSpc>
              <a:spcBef>
                <a:spcPts val="500"/>
              </a:spcBef>
              <a:spcAft>
                <a:spcPts val="500"/>
              </a:spcAft>
              <a:buNone/>
            </a:pPr>
            <a:r>
              <a:t/>
            </a:r>
            <a:endParaRPr sz="1200">
              <a:solidFill>
                <a:srgbClr val="000000"/>
              </a:solidFill>
            </a:endParaRPr>
          </a:p>
        </p:txBody>
      </p:sp>
      <p:pic>
        <p:nvPicPr>
          <p:cNvPr id="192" name="Google Shape;192;p28"/>
          <p:cNvPicPr preferRelativeResize="0"/>
          <p:nvPr/>
        </p:nvPicPr>
        <p:blipFill rotWithShape="1">
          <a:blip r:embed="rId3">
            <a:alphaModFix/>
          </a:blip>
          <a:srcRect b="46030" l="0" r="57306" t="0"/>
          <a:stretch/>
        </p:blipFill>
        <p:spPr>
          <a:xfrm>
            <a:off x="394750" y="714725"/>
            <a:ext cx="724125" cy="43425"/>
          </a:xfrm>
          <a:prstGeom prst="rect">
            <a:avLst/>
          </a:prstGeom>
          <a:noFill/>
          <a:ln>
            <a:noFill/>
          </a:ln>
        </p:spPr>
      </p:pic>
      <p:pic>
        <p:nvPicPr>
          <p:cNvPr id="193" name="Google Shape;193;p28"/>
          <p:cNvPicPr preferRelativeResize="0"/>
          <p:nvPr/>
        </p:nvPicPr>
        <p:blipFill>
          <a:blip r:embed="rId4">
            <a:alphaModFix/>
          </a:blip>
          <a:stretch>
            <a:fillRect/>
          </a:stretch>
        </p:blipFill>
        <p:spPr>
          <a:xfrm>
            <a:off x="6353725" y="42000"/>
            <a:ext cx="2790277" cy="4742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97" name="Shape 197"/>
        <p:cNvGrpSpPr/>
        <p:nvPr/>
      </p:nvGrpSpPr>
      <p:grpSpPr>
        <a:xfrm>
          <a:off x="0" y="0"/>
          <a:ext cx="0" cy="0"/>
          <a:chOff x="0" y="0"/>
          <a:chExt cx="0" cy="0"/>
        </a:xfrm>
      </p:grpSpPr>
      <p:pic>
        <p:nvPicPr>
          <p:cNvPr id="198" name="Google Shape;198;p29"/>
          <p:cNvPicPr preferRelativeResize="0"/>
          <p:nvPr/>
        </p:nvPicPr>
        <p:blipFill rotWithShape="1">
          <a:blip r:embed="rId3">
            <a:alphaModFix amt="32000"/>
          </a:blip>
          <a:srcRect b="22260" l="0" r="0" t="-13718"/>
          <a:stretch/>
        </p:blipFill>
        <p:spPr>
          <a:xfrm>
            <a:off x="0" y="-914400"/>
            <a:ext cx="9144001" cy="6096025"/>
          </a:xfrm>
          <a:prstGeom prst="rect">
            <a:avLst/>
          </a:prstGeom>
          <a:noFill/>
          <a:ln>
            <a:noFill/>
          </a:ln>
        </p:spPr>
      </p:pic>
      <p:sp>
        <p:nvSpPr>
          <p:cNvPr id="199" name="Google Shape;199;p2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4000"/>
              <a:t>Model B:</a:t>
            </a:r>
            <a:endParaRPr b="1" sz="4000"/>
          </a:p>
          <a:p>
            <a:pPr indent="0" lvl="0" marL="0" rtl="0" algn="ctr">
              <a:spcBef>
                <a:spcPts val="0"/>
              </a:spcBef>
              <a:spcAft>
                <a:spcPts val="0"/>
              </a:spcAft>
              <a:buNone/>
            </a:pPr>
            <a:r>
              <a:rPr lang="en" sz="4000"/>
              <a:t>Fully At-Home</a:t>
            </a:r>
            <a:endParaRPr sz="4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203" name="Shape 203"/>
        <p:cNvGrpSpPr/>
        <p:nvPr/>
      </p:nvGrpSpPr>
      <p:grpSpPr>
        <a:xfrm>
          <a:off x="0" y="0"/>
          <a:ext cx="0" cy="0"/>
          <a:chOff x="0" y="0"/>
          <a:chExt cx="0" cy="0"/>
        </a:xfrm>
      </p:grpSpPr>
      <p:sp>
        <p:nvSpPr>
          <p:cNvPr id="204" name="Google Shape;204;p30"/>
          <p:cNvSpPr txBox="1"/>
          <p:nvPr>
            <p:ph idx="1" type="subTitle"/>
          </p:nvPr>
        </p:nvSpPr>
        <p:spPr>
          <a:xfrm>
            <a:off x="318550" y="258950"/>
            <a:ext cx="8298300" cy="5754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sz="2400">
                <a:solidFill>
                  <a:srgbClr val="000000"/>
                </a:solidFill>
              </a:rPr>
              <a:t>Fully At-Home Model</a:t>
            </a:r>
            <a:endParaRPr>
              <a:solidFill>
                <a:srgbClr val="000000"/>
              </a:solidFill>
            </a:endParaRPr>
          </a:p>
          <a:p>
            <a:pPr indent="0" lvl="0" marL="0" rtl="0" algn="ctr">
              <a:spcBef>
                <a:spcPts val="500"/>
              </a:spcBef>
              <a:spcAft>
                <a:spcPts val="0"/>
              </a:spcAft>
              <a:buNone/>
            </a:pPr>
            <a:r>
              <a:t/>
            </a:r>
            <a:endParaRPr>
              <a:solidFill>
                <a:srgbClr val="000000"/>
              </a:solidFill>
            </a:endParaRPr>
          </a:p>
        </p:txBody>
      </p:sp>
      <p:sp>
        <p:nvSpPr>
          <p:cNvPr id="205" name="Google Shape;205;p30"/>
          <p:cNvSpPr txBox="1"/>
          <p:nvPr>
            <p:ph idx="1" type="subTitle"/>
          </p:nvPr>
        </p:nvSpPr>
        <p:spPr>
          <a:xfrm>
            <a:off x="318550" y="868550"/>
            <a:ext cx="5400900" cy="75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Our teachers are using this summer, through ongoing professional development, to build on the at-home learning from this past spring, learning from our successes and adapting for even greater learning enhancement.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LS and MS divisions are finalizing schedules and planning pedagogy for at-home learning that:</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is robust with varied learning experiences in all subjects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is based on the summer’s K-8 reflective look at curriculum and pedagogy in General and Judaic Studies, focusing on the essential questions and big ideas that frame student learning goals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occupies student time each day in a way that balances screen/zoom time, individual creative and work activities, and down-time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utilizes an ever-growing array of tools and techniques for interactivity and student engagement</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creates opportunities for social interaction, physical activity, artistic expression and Jewish living experiences.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reflects upon methods of assessment and grading for at-home learning, to both evaluate student progress and maintain student motivation/accountability</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utilizes additional approaches to support students who have challenges learning from home</a:t>
            </a:r>
            <a:endParaRPr sz="1200">
              <a:solidFill>
                <a:schemeClr val="dk1"/>
              </a:solidFill>
            </a:endParaRPr>
          </a:p>
          <a:p>
            <a:pPr indent="0" lvl="0" marL="0" rtl="0" algn="l">
              <a:spcBef>
                <a:spcPts val="0"/>
              </a:spcBef>
              <a:spcAft>
                <a:spcPts val="0"/>
              </a:spcAft>
              <a:buNone/>
            </a:pPr>
            <a:r>
              <a:t/>
            </a:r>
            <a:endParaRPr sz="1200">
              <a:solidFill>
                <a:srgbClr val="000000"/>
              </a:solidFill>
            </a:endParaRPr>
          </a:p>
        </p:txBody>
      </p:sp>
      <p:pic>
        <p:nvPicPr>
          <p:cNvPr id="206" name="Google Shape;206;p30"/>
          <p:cNvPicPr preferRelativeResize="0"/>
          <p:nvPr/>
        </p:nvPicPr>
        <p:blipFill rotWithShape="1">
          <a:blip r:embed="rId3">
            <a:alphaModFix/>
          </a:blip>
          <a:srcRect b="46030" l="0" r="57306" t="0"/>
          <a:stretch/>
        </p:blipFill>
        <p:spPr>
          <a:xfrm>
            <a:off x="394750" y="714725"/>
            <a:ext cx="724125" cy="43425"/>
          </a:xfrm>
          <a:prstGeom prst="rect">
            <a:avLst/>
          </a:prstGeom>
          <a:noFill/>
          <a:ln>
            <a:noFill/>
          </a:ln>
        </p:spPr>
      </p:pic>
      <p:pic>
        <p:nvPicPr>
          <p:cNvPr id="207" name="Google Shape;207;p30"/>
          <p:cNvPicPr preferRelativeResize="0"/>
          <p:nvPr/>
        </p:nvPicPr>
        <p:blipFill>
          <a:blip r:embed="rId4">
            <a:alphaModFix/>
          </a:blip>
          <a:stretch>
            <a:fillRect/>
          </a:stretch>
        </p:blipFill>
        <p:spPr>
          <a:xfrm>
            <a:off x="6353725" y="42000"/>
            <a:ext cx="2790277" cy="474201"/>
          </a:xfrm>
          <a:prstGeom prst="rect">
            <a:avLst/>
          </a:prstGeom>
          <a:noFill/>
          <a:ln>
            <a:noFill/>
          </a:ln>
        </p:spPr>
      </p:pic>
      <p:pic>
        <p:nvPicPr>
          <p:cNvPr id="208" name="Google Shape;208;p30"/>
          <p:cNvPicPr preferRelativeResize="0"/>
          <p:nvPr/>
        </p:nvPicPr>
        <p:blipFill>
          <a:blip r:embed="rId5">
            <a:alphaModFix/>
          </a:blip>
          <a:stretch>
            <a:fillRect/>
          </a:stretch>
        </p:blipFill>
        <p:spPr>
          <a:xfrm>
            <a:off x="5974075" y="944750"/>
            <a:ext cx="3169937" cy="3134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12" name="Shape 212"/>
        <p:cNvGrpSpPr/>
        <p:nvPr/>
      </p:nvGrpSpPr>
      <p:grpSpPr>
        <a:xfrm>
          <a:off x="0" y="0"/>
          <a:ext cx="0" cy="0"/>
          <a:chOff x="0" y="0"/>
          <a:chExt cx="0" cy="0"/>
        </a:xfrm>
      </p:grpSpPr>
      <p:pic>
        <p:nvPicPr>
          <p:cNvPr id="213" name="Google Shape;213;p31"/>
          <p:cNvPicPr preferRelativeResize="0"/>
          <p:nvPr/>
        </p:nvPicPr>
        <p:blipFill rotWithShape="1">
          <a:blip r:embed="rId3">
            <a:alphaModFix amt="32000"/>
          </a:blip>
          <a:srcRect b="22260" l="0" r="0" t="-13718"/>
          <a:stretch/>
        </p:blipFill>
        <p:spPr>
          <a:xfrm>
            <a:off x="0" y="-914400"/>
            <a:ext cx="9144001" cy="6096025"/>
          </a:xfrm>
          <a:prstGeom prst="rect">
            <a:avLst/>
          </a:prstGeom>
          <a:noFill/>
          <a:ln>
            <a:noFill/>
          </a:ln>
        </p:spPr>
      </p:pic>
      <p:sp>
        <p:nvSpPr>
          <p:cNvPr id="214" name="Google Shape;214;p3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4000"/>
              <a:t>Model C:</a:t>
            </a:r>
            <a:endParaRPr b="1" sz="4000"/>
          </a:p>
          <a:p>
            <a:pPr indent="0" lvl="0" marL="0" rtl="0" algn="ctr">
              <a:spcBef>
                <a:spcPts val="0"/>
              </a:spcBef>
              <a:spcAft>
                <a:spcPts val="0"/>
              </a:spcAft>
              <a:buNone/>
            </a:pPr>
            <a:r>
              <a:rPr lang="en" sz="4000"/>
              <a:t>Hybrid At-Home and On-Campus with Restrictions</a:t>
            </a:r>
            <a:endParaRPr sz="4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60" name="Shape 60"/>
        <p:cNvGrpSpPr/>
        <p:nvPr/>
      </p:nvGrpSpPr>
      <p:grpSpPr>
        <a:xfrm>
          <a:off x="0" y="0"/>
          <a:ext cx="0" cy="0"/>
          <a:chOff x="0" y="0"/>
          <a:chExt cx="0" cy="0"/>
        </a:xfrm>
      </p:grpSpPr>
      <p:sp>
        <p:nvSpPr>
          <p:cNvPr id="61" name="Google Shape;61;p14"/>
          <p:cNvSpPr txBox="1"/>
          <p:nvPr>
            <p:ph idx="1" type="subTitle"/>
          </p:nvPr>
        </p:nvSpPr>
        <p:spPr>
          <a:xfrm>
            <a:off x="318550" y="258950"/>
            <a:ext cx="8298300" cy="5754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sz="2400">
                <a:solidFill>
                  <a:srgbClr val="000000"/>
                </a:solidFill>
              </a:rPr>
              <a:t>Table of Contents</a:t>
            </a:r>
            <a:endParaRPr>
              <a:solidFill>
                <a:srgbClr val="000000"/>
              </a:solidFill>
            </a:endParaRPr>
          </a:p>
          <a:p>
            <a:pPr indent="0" lvl="0" marL="0" rtl="0" algn="ctr">
              <a:spcBef>
                <a:spcPts val="500"/>
              </a:spcBef>
              <a:spcAft>
                <a:spcPts val="0"/>
              </a:spcAft>
              <a:buNone/>
            </a:pPr>
            <a:r>
              <a:t/>
            </a:r>
            <a:endParaRPr>
              <a:solidFill>
                <a:srgbClr val="000000"/>
              </a:solidFill>
            </a:endParaRPr>
          </a:p>
        </p:txBody>
      </p:sp>
      <p:sp>
        <p:nvSpPr>
          <p:cNvPr id="62" name="Google Shape;62;p14"/>
          <p:cNvSpPr txBox="1"/>
          <p:nvPr>
            <p:ph idx="1" type="subTitle"/>
          </p:nvPr>
        </p:nvSpPr>
        <p:spPr>
          <a:xfrm>
            <a:off x="166150" y="716150"/>
            <a:ext cx="8035200" cy="5754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1000"/>
              </a:spcBef>
              <a:spcAft>
                <a:spcPts val="0"/>
              </a:spcAft>
              <a:buClr>
                <a:srgbClr val="000000"/>
              </a:buClr>
              <a:buSzPts val="1400"/>
              <a:buChar char="●"/>
            </a:pPr>
            <a:r>
              <a:rPr lang="en" sz="1400">
                <a:solidFill>
                  <a:srgbClr val="000000"/>
                </a:solidFill>
              </a:rPr>
              <a:t>Our Approach to Reopening</a:t>
            </a:r>
            <a:endParaRPr sz="1400">
              <a:solidFill>
                <a:srgbClr val="000000"/>
              </a:solidFill>
            </a:endParaRPr>
          </a:p>
          <a:p>
            <a:pPr indent="-317500" lvl="0" marL="457200" rtl="0" algn="l">
              <a:lnSpc>
                <a:spcPct val="150000"/>
              </a:lnSpc>
              <a:spcBef>
                <a:spcPts val="1000"/>
              </a:spcBef>
              <a:spcAft>
                <a:spcPts val="0"/>
              </a:spcAft>
              <a:buClr>
                <a:srgbClr val="000000"/>
              </a:buClr>
              <a:buSzPts val="1400"/>
              <a:buChar char="●"/>
            </a:pPr>
            <a:r>
              <a:rPr lang="en" sz="1400">
                <a:solidFill>
                  <a:srgbClr val="000000"/>
                </a:solidFill>
              </a:rPr>
              <a:t>Model A: On-Campus With Restrictions</a:t>
            </a:r>
            <a:endParaRPr sz="1400">
              <a:solidFill>
                <a:srgbClr val="000000"/>
              </a:solidFill>
            </a:endParaRPr>
          </a:p>
          <a:p>
            <a:pPr indent="-317500" lvl="0" marL="457200" rtl="0" algn="l">
              <a:lnSpc>
                <a:spcPct val="150000"/>
              </a:lnSpc>
              <a:spcBef>
                <a:spcPts val="1000"/>
              </a:spcBef>
              <a:spcAft>
                <a:spcPts val="0"/>
              </a:spcAft>
              <a:buClr>
                <a:schemeClr val="dk1"/>
              </a:buClr>
              <a:buSzPts val="1400"/>
              <a:buChar char="●"/>
            </a:pPr>
            <a:r>
              <a:rPr lang="en" sz="1400">
                <a:solidFill>
                  <a:schemeClr val="dk1"/>
                </a:solidFill>
              </a:rPr>
              <a:t>Building Advancements</a:t>
            </a:r>
            <a:endParaRPr sz="1400">
              <a:solidFill>
                <a:schemeClr val="dk1"/>
              </a:solidFill>
            </a:endParaRPr>
          </a:p>
          <a:p>
            <a:pPr indent="-317500" lvl="0" marL="457200" rtl="0" algn="l">
              <a:lnSpc>
                <a:spcPct val="150000"/>
              </a:lnSpc>
              <a:spcBef>
                <a:spcPts val="1000"/>
              </a:spcBef>
              <a:spcAft>
                <a:spcPts val="0"/>
              </a:spcAft>
              <a:buClr>
                <a:srgbClr val="000000"/>
              </a:buClr>
              <a:buSzPts val="1400"/>
              <a:buChar char="●"/>
            </a:pPr>
            <a:r>
              <a:rPr lang="en" sz="1400">
                <a:solidFill>
                  <a:srgbClr val="000000"/>
                </a:solidFill>
              </a:rPr>
              <a:t>Model B: Fully At-Home</a:t>
            </a:r>
            <a:endParaRPr sz="1400">
              <a:solidFill>
                <a:srgbClr val="000000"/>
              </a:solidFill>
            </a:endParaRPr>
          </a:p>
          <a:p>
            <a:pPr indent="-317500" lvl="0" marL="457200" rtl="0" algn="l">
              <a:lnSpc>
                <a:spcPct val="150000"/>
              </a:lnSpc>
              <a:spcBef>
                <a:spcPts val="1000"/>
              </a:spcBef>
              <a:spcAft>
                <a:spcPts val="0"/>
              </a:spcAft>
              <a:buClr>
                <a:srgbClr val="000000"/>
              </a:buClr>
              <a:buSzPts val="1400"/>
              <a:buChar char="●"/>
            </a:pPr>
            <a:r>
              <a:rPr lang="en" sz="1400">
                <a:solidFill>
                  <a:srgbClr val="000000"/>
                </a:solidFill>
              </a:rPr>
              <a:t>Model C: Hybrid At-Home and On-Campus with Restrictions</a:t>
            </a:r>
            <a:endParaRPr sz="1400">
              <a:solidFill>
                <a:srgbClr val="000000"/>
              </a:solidFill>
            </a:endParaRPr>
          </a:p>
          <a:p>
            <a:pPr indent="-317500" lvl="0" marL="457200" rtl="0" algn="l">
              <a:lnSpc>
                <a:spcPct val="150000"/>
              </a:lnSpc>
              <a:spcBef>
                <a:spcPts val="1000"/>
              </a:spcBef>
              <a:spcAft>
                <a:spcPts val="0"/>
              </a:spcAft>
              <a:buClr>
                <a:srgbClr val="000000"/>
              </a:buClr>
              <a:buSzPts val="1400"/>
              <a:buChar char="●"/>
            </a:pPr>
            <a:r>
              <a:rPr lang="en" sz="1400">
                <a:solidFill>
                  <a:srgbClr val="000000"/>
                </a:solidFill>
              </a:rPr>
              <a:t>Still To Come</a:t>
            </a:r>
            <a:endParaRPr sz="1400">
              <a:solidFill>
                <a:srgbClr val="000000"/>
              </a:solidFill>
            </a:endParaRPr>
          </a:p>
          <a:p>
            <a:pPr indent="-317500" lvl="0" marL="457200" rtl="0" algn="l">
              <a:lnSpc>
                <a:spcPct val="150000"/>
              </a:lnSpc>
              <a:spcBef>
                <a:spcPts val="1000"/>
              </a:spcBef>
              <a:spcAft>
                <a:spcPts val="0"/>
              </a:spcAft>
              <a:buClr>
                <a:srgbClr val="000000"/>
              </a:buClr>
              <a:buSzPts val="1400"/>
              <a:buChar char="●"/>
            </a:pPr>
            <a:r>
              <a:rPr lang="en" sz="1400">
                <a:solidFill>
                  <a:srgbClr val="000000"/>
                </a:solidFill>
              </a:rPr>
              <a:t>Communications Cadence</a:t>
            </a:r>
            <a:endParaRPr sz="1400">
              <a:solidFill>
                <a:srgbClr val="000000"/>
              </a:solidFill>
            </a:endParaRPr>
          </a:p>
          <a:p>
            <a:pPr indent="-317500" lvl="0" marL="457200" rtl="0" algn="l">
              <a:lnSpc>
                <a:spcPct val="150000"/>
              </a:lnSpc>
              <a:spcBef>
                <a:spcPts val="1000"/>
              </a:spcBef>
              <a:spcAft>
                <a:spcPts val="0"/>
              </a:spcAft>
              <a:buClr>
                <a:srgbClr val="000000"/>
              </a:buClr>
              <a:buSzPts val="1400"/>
              <a:buChar char="●"/>
            </a:pPr>
            <a:r>
              <a:rPr lang="en" sz="1400">
                <a:solidFill>
                  <a:srgbClr val="000000"/>
                </a:solidFill>
              </a:rPr>
              <a:t>Key Upcoming Dates</a:t>
            </a:r>
            <a:endParaRPr sz="1400">
              <a:solidFill>
                <a:srgbClr val="000000"/>
              </a:solidFill>
            </a:endParaRPr>
          </a:p>
          <a:p>
            <a:pPr indent="-317500" lvl="0" marL="457200" rtl="0" algn="l">
              <a:lnSpc>
                <a:spcPct val="150000"/>
              </a:lnSpc>
              <a:spcBef>
                <a:spcPts val="1000"/>
              </a:spcBef>
              <a:spcAft>
                <a:spcPts val="0"/>
              </a:spcAft>
              <a:buClr>
                <a:srgbClr val="000000"/>
              </a:buClr>
              <a:buSzPts val="1400"/>
              <a:buChar char="●"/>
            </a:pPr>
            <a:r>
              <a:rPr lang="en" sz="1400">
                <a:solidFill>
                  <a:srgbClr val="000000"/>
                </a:solidFill>
              </a:rPr>
              <a:t>Advisory Committees</a:t>
            </a:r>
            <a:endParaRPr sz="1400">
              <a:solidFill>
                <a:srgbClr val="000000"/>
              </a:solidFill>
            </a:endParaRPr>
          </a:p>
        </p:txBody>
      </p:sp>
      <p:pic>
        <p:nvPicPr>
          <p:cNvPr id="63" name="Google Shape;63;p14"/>
          <p:cNvPicPr preferRelativeResize="0"/>
          <p:nvPr/>
        </p:nvPicPr>
        <p:blipFill rotWithShape="1">
          <a:blip r:embed="rId3">
            <a:alphaModFix/>
          </a:blip>
          <a:srcRect b="46030" l="0" r="57306" t="0"/>
          <a:stretch/>
        </p:blipFill>
        <p:spPr>
          <a:xfrm>
            <a:off x="394750" y="714725"/>
            <a:ext cx="724125" cy="43425"/>
          </a:xfrm>
          <a:prstGeom prst="rect">
            <a:avLst/>
          </a:prstGeom>
          <a:noFill/>
          <a:ln>
            <a:noFill/>
          </a:ln>
        </p:spPr>
      </p:pic>
      <p:pic>
        <p:nvPicPr>
          <p:cNvPr id="64" name="Google Shape;64;p14"/>
          <p:cNvPicPr preferRelativeResize="0"/>
          <p:nvPr/>
        </p:nvPicPr>
        <p:blipFill>
          <a:blip r:embed="rId4">
            <a:alphaModFix/>
          </a:blip>
          <a:stretch>
            <a:fillRect/>
          </a:stretch>
        </p:blipFill>
        <p:spPr>
          <a:xfrm>
            <a:off x="6353725" y="42000"/>
            <a:ext cx="2790277" cy="474201"/>
          </a:xfrm>
          <a:prstGeom prst="rect">
            <a:avLst/>
          </a:prstGeom>
          <a:noFill/>
          <a:ln>
            <a:noFill/>
          </a:ln>
        </p:spPr>
      </p:pic>
      <p:pic>
        <p:nvPicPr>
          <p:cNvPr id="65" name="Google Shape;65;p14"/>
          <p:cNvPicPr preferRelativeResize="0"/>
          <p:nvPr/>
        </p:nvPicPr>
        <p:blipFill rotWithShape="1">
          <a:blip r:embed="rId5">
            <a:alphaModFix/>
          </a:blip>
          <a:srcRect b="0" l="0" r="9477" t="0"/>
          <a:stretch/>
        </p:blipFill>
        <p:spPr>
          <a:xfrm>
            <a:off x="5504100" y="593475"/>
            <a:ext cx="2914726" cy="2415001"/>
          </a:xfrm>
          <a:prstGeom prst="rect">
            <a:avLst/>
          </a:prstGeom>
          <a:noFill/>
          <a:ln>
            <a:noFill/>
          </a:ln>
        </p:spPr>
      </p:pic>
      <p:pic>
        <p:nvPicPr>
          <p:cNvPr id="66" name="Google Shape;66;p14"/>
          <p:cNvPicPr preferRelativeResize="0"/>
          <p:nvPr/>
        </p:nvPicPr>
        <p:blipFill>
          <a:blip r:embed="rId6">
            <a:alphaModFix/>
          </a:blip>
          <a:stretch>
            <a:fillRect/>
          </a:stretch>
        </p:blipFill>
        <p:spPr>
          <a:xfrm>
            <a:off x="6351850" y="2241479"/>
            <a:ext cx="2790275" cy="262589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218" name="Shape 218"/>
        <p:cNvGrpSpPr/>
        <p:nvPr/>
      </p:nvGrpSpPr>
      <p:grpSpPr>
        <a:xfrm>
          <a:off x="0" y="0"/>
          <a:ext cx="0" cy="0"/>
          <a:chOff x="0" y="0"/>
          <a:chExt cx="0" cy="0"/>
        </a:xfrm>
      </p:grpSpPr>
      <p:sp>
        <p:nvSpPr>
          <p:cNvPr id="219" name="Google Shape;219;p32"/>
          <p:cNvSpPr txBox="1"/>
          <p:nvPr>
            <p:ph idx="1" type="subTitle"/>
          </p:nvPr>
        </p:nvSpPr>
        <p:spPr>
          <a:xfrm>
            <a:off x="318550" y="258950"/>
            <a:ext cx="8298300" cy="5754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sz="2400">
                <a:solidFill>
                  <a:srgbClr val="000000"/>
                </a:solidFill>
              </a:rPr>
              <a:t>Hybrid</a:t>
            </a:r>
            <a:r>
              <a:rPr b="1" lang="en" sz="2400">
                <a:solidFill>
                  <a:srgbClr val="000000"/>
                </a:solidFill>
              </a:rPr>
              <a:t> </a:t>
            </a:r>
            <a:r>
              <a:rPr b="1" lang="en" sz="2400">
                <a:solidFill>
                  <a:srgbClr val="000000"/>
                </a:solidFill>
              </a:rPr>
              <a:t>Model</a:t>
            </a:r>
            <a:endParaRPr>
              <a:solidFill>
                <a:srgbClr val="000000"/>
              </a:solidFill>
            </a:endParaRPr>
          </a:p>
          <a:p>
            <a:pPr indent="0" lvl="0" marL="0" rtl="0" algn="ctr">
              <a:spcBef>
                <a:spcPts val="500"/>
              </a:spcBef>
              <a:spcAft>
                <a:spcPts val="0"/>
              </a:spcAft>
              <a:buNone/>
            </a:pPr>
            <a:r>
              <a:t/>
            </a:r>
            <a:endParaRPr>
              <a:solidFill>
                <a:srgbClr val="000000"/>
              </a:solidFill>
            </a:endParaRPr>
          </a:p>
        </p:txBody>
      </p:sp>
      <p:sp>
        <p:nvSpPr>
          <p:cNvPr id="220" name="Google Shape;220;p32"/>
          <p:cNvSpPr txBox="1"/>
          <p:nvPr>
            <p:ph idx="1" type="subTitle"/>
          </p:nvPr>
        </p:nvSpPr>
        <p:spPr>
          <a:xfrm>
            <a:off x="318550" y="868550"/>
            <a:ext cx="8026200" cy="75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rPr>
              <a:t>As our students and teachers acclimate to the new physical and emotional demands of 2020-2021 teaching and learning, we may choose to implement a hybrid model, combining opportunities from both at-home and on-campus experiences.</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b="1" sz="1400">
              <a:solidFill>
                <a:schemeClr val="dk1"/>
              </a:solidFill>
            </a:endParaRPr>
          </a:p>
          <a:p>
            <a:pPr indent="0" lvl="0" marL="0" rtl="0" algn="l">
              <a:spcBef>
                <a:spcPts val="0"/>
              </a:spcBef>
              <a:spcAft>
                <a:spcPts val="0"/>
              </a:spcAft>
              <a:buClr>
                <a:schemeClr val="dk1"/>
              </a:buClr>
              <a:buSzPts val="1100"/>
              <a:buFont typeface="Arial"/>
              <a:buNone/>
            </a:pPr>
            <a:r>
              <a:rPr b="1" lang="en" sz="1400">
                <a:solidFill>
                  <a:schemeClr val="dk1"/>
                </a:solidFill>
              </a:rPr>
              <a:t>Hybrid possibilities could include:</a:t>
            </a:r>
            <a:endParaRPr b="1"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The whole school learning on-campus some days and at-home on other days each week</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Each grade-level having some assigned days on-campus and some assigned days at home</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Additional models to be determined based on current conditions</a:t>
            </a:r>
            <a:endParaRPr sz="1400">
              <a:solidFill>
                <a:schemeClr val="dk1"/>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rPr lang="en" sz="1400">
                <a:solidFill>
                  <a:srgbClr val="000000"/>
                </a:solidFill>
              </a:rPr>
              <a:t>A hybrid model provides us with opportunities to orient and support students and staff with regard to the safety/health procedures in place. Depending on the hybrid structure, it may also allow administration and health/wellness services to support a smaller number of students on campus at any one time. Some </a:t>
            </a:r>
            <a:r>
              <a:rPr lang="en" sz="1400">
                <a:solidFill>
                  <a:srgbClr val="000000"/>
                </a:solidFill>
              </a:rPr>
              <a:t>hybrid models also allo</a:t>
            </a:r>
            <a:r>
              <a:rPr lang="en" sz="1400">
                <a:solidFill>
                  <a:srgbClr val="000000"/>
                </a:solidFill>
              </a:rPr>
              <a:t>w</a:t>
            </a:r>
            <a:r>
              <a:rPr lang="en" sz="1400">
                <a:solidFill>
                  <a:srgbClr val="000000"/>
                </a:solidFill>
              </a:rPr>
              <a:t> the lessening of in-person exposure in a week.</a:t>
            </a:r>
            <a:endParaRPr sz="1400">
              <a:solidFill>
                <a:srgbClr val="000000"/>
              </a:solidFill>
            </a:endParaRPr>
          </a:p>
          <a:p>
            <a:pPr indent="0" lvl="0" marL="0" rtl="0" algn="l">
              <a:spcBef>
                <a:spcPts val="0"/>
              </a:spcBef>
              <a:spcAft>
                <a:spcPts val="0"/>
              </a:spcAft>
              <a:buNone/>
            </a:pPr>
            <a:r>
              <a:t/>
            </a:r>
            <a:endParaRPr sz="1400">
              <a:solidFill>
                <a:srgbClr val="000000"/>
              </a:solidFill>
            </a:endParaRPr>
          </a:p>
        </p:txBody>
      </p:sp>
      <p:pic>
        <p:nvPicPr>
          <p:cNvPr id="221" name="Google Shape;221;p32"/>
          <p:cNvPicPr preferRelativeResize="0"/>
          <p:nvPr/>
        </p:nvPicPr>
        <p:blipFill rotWithShape="1">
          <a:blip r:embed="rId3">
            <a:alphaModFix/>
          </a:blip>
          <a:srcRect b="46030" l="0" r="57306" t="0"/>
          <a:stretch/>
        </p:blipFill>
        <p:spPr>
          <a:xfrm>
            <a:off x="394750" y="714725"/>
            <a:ext cx="724125" cy="43425"/>
          </a:xfrm>
          <a:prstGeom prst="rect">
            <a:avLst/>
          </a:prstGeom>
          <a:noFill/>
          <a:ln>
            <a:noFill/>
          </a:ln>
        </p:spPr>
      </p:pic>
      <p:pic>
        <p:nvPicPr>
          <p:cNvPr id="222" name="Google Shape;222;p32"/>
          <p:cNvPicPr preferRelativeResize="0"/>
          <p:nvPr/>
        </p:nvPicPr>
        <p:blipFill>
          <a:blip r:embed="rId4">
            <a:alphaModFix/>
          </a:blip>
          <a:stretch>
            <a:fillRect/>
          </a:stretch>
        </p:blipFill>
        <p:spPr>
          <a:xfrm>
            <a:off x="6353725" y="42000"/>
            <a:ext cx="2790277" cy="4742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226" name="Shape 226"/>
        <p:cNvGrpSpPr/>
        <p:nvPr/>
      </p:nvGrpSpPr>
      <p:grpSpPr>
        <a:xfrm>
          <a:off x="0" y="0"/>
          <a:ext cx="0" cy="0"/>
          <a:chOff x="0" y="0"/>
          <a:chExt cx="0" cy="0"/>
        </a:xfrm>
      </p:grpSpPr>
      <p:sp>
        <p:nvSpPr>
          <p:cNvPr id="227" name="Google Shape;227;p33"/>
          <p:cNvSpPr txBox="1"/>
          <p:nvPr>
            <p:ph idx="1" type="subTitle"/>
          </p:nvPr>
        </p:nvSpPr>
        <p:spPr>
          <a:xfrm>
            <a:off x="318550" y="258950"/>
            <a:ext cx="8298300" cy="5754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sz="2400">
                <a:solidFill>
                  <a:srgbClr val="000000"/>
                </a:solidFill>
              </a:rPr>
              <a:t>Benefits </a:t>
            </a:r>
            <a:r>
              <a:rPr b="1" lang="en" sz="2400">
                <a:solidFill>
                  <a:srgbClr val="000000"/>
                </a:solidFill>
              </a:rPr>
              <a:t>for Students in Different Models</a:t>
            </a:r>
            <a:endParaRPr>
              <a:solidFill>
                <a:srgbClr val="000000"/>
              </a:solidFill>
            </a:endParaRPr>
          </a:p>
          <a:p>
            <a:pPr indent="0" lvl="0" marL="0" rtl="0" algn="ctr">
              <a:spcBef>
                <a:spcPts val="500"/>
              </a:spcBef>
              <a:spcAft>
                <a:spcPts val="0"/>
              </a:spcAft>
              <a:buNone/>
            </a:pPr>
            <a:r>
              <a:t/>
            </a:r>
            <a:endParaRPr>
              <a:solidFill>
                <a:srgbClr val="000000"/>
              </a:solidFill>
            </a:endParaRPr>
          </a:p>
        </p:txBody>
      </p:sp>
      <p:pic>
        <p:nvPicPr>
          <p:cNvPr id="228" name="Google Shape;228;p33"/>
          <p:cNvPicPr preferRelativeResize="0"/>
          <p:nvPr/>
        </p:nvPicPr>
        <p:blipFill rotWithShape="1">
          <a:blip r:embed="rId3">
            <a:alphaModFix/>
          </a:blip>
          <a:srcRect b="46030" l="0" r="57306" t="0"/>
          <a:stretch/>
        </p:blipFill>
        <p:spPr>
          <a:xfrm>
            <a:off x="394750" y="714725"/>
            <a:ext cx="724125" cy="43425"/>
          </a:xfrm>
          <a:prstGeom prst="rect">
            <a:avLst/>
          </a:prstGeom>
          <a:noFill/>
          <a:ln>
            <a:noFill/>
          </a:ln>
        </p:spPr>
      </p:pic>
      <p:pic>
        <p:nvPicPr>
          <p:cNvPr id="229" name="Google Shape;229;p33"/>
          <p:cNvPicPr preferRelativeResize="0"/>
          <p:nvPr/>
        </p:nvPicPr>
        <p:blipFill>
          <a:blip r:embed="rId4">
            <a:alphaModFix/>
          </a:blip>
          <a:stretch>
            <a:fillRect/>
          </a:stretch>
        </p:blipFill>
        <p:spPr>
          <a:xfrm>
            <a:off x="6353725" y="42000"/>
            <a:ext cx="2790277" cy="474201"/>
          </a:xfrm>
          <a:prstGeom prst="rect">
            <a:avLst/>
          </a:prstGeom>
          <a:noFill/>
          <a:ln>
            <a:noFill/>
          </a:ln>
        </p:spPr>
      </p:pic>
      <p:sp>
        <p:nvSpPr>
          <p:cNvPr id="230" name="Google Shape;230;p33"/>
          <p:cNvSpPr txBox="1"/>
          <p:nvPr>
            <p:ph idx="1" type="subTitle"/>
          </p:nvPr>
        </p:nvSpPr>
        <p:spPr>
          <a:xfrm>
            <a:off x="318550" y="868550"/>
            <a:ext cx="8715300" cy="388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chemeClr val="dk1"/>
                </a:solidFill>
              </a:rPr>
              <a:t>Benefits of on-campus learning:</a:t>
            </a:r>
            <a:endParaRPr b="1"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Opportunities for in-person peer interactions</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Opportunities for in-person relationship-building with teachers</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Sense of physical belonging to a broader school community</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Change of scenery for students -  learning and experiences out of their homes</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b="1" lang="en" sz="1500">
                <a:solidFill>
                  <a:schemeClr val="dk1"/>
                </a:solidFill>
              </a:rPr>
              <a:t>Benefits of at-home learning:</a:t>
            </a:r>
            <a:endParaRPr b="1"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The ability to work in more intimate learning groups via Zoom</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Seeing classmates’ unmasked faces directly</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Utilizing facial expressions as part of the learning process, including visual cues of the mouth as part of language learning</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The ability for teachers to work individually with students, seeing their work “up-close” and responding privately to individual students’ needs</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b="1" lang="en" sz="1500">
                <a:solidFill>
                  <a:schemeClr val="dk1"/>
                </a:solidFill>
              </a:rPr>
              <a:t>By definition, a hybrid model provides the benefits of both scenarios, on different days</a:t>
            </a:r>
            <a:endParaRPr b="1" sz="150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234" name="Shape 234"/>
        <p:cNvGrpSpPr/>
        <p:nvPr/>
      </p:nvGrpSpPr>
      <p:grpSpPr>
        <a:xfrm>
          <a:off x="0" y="0"/>
          <a:ext cx="0" cy="0"/>
          <a:chOff x="0" y="0"/>
          <a:chExt cx="0" cy="0"/>
        </a:xfrm>
      </p:grpSpPr>
      <p:sp>
        <p:nvSpPr>
          <p:cNvPr id="235" name="Google Shape;235;p34"/>
          <p:cNvSpPr txBox="1"/>
          <p:nvPr>
            <p:ph idx="1" type="subTitle"/>
          </p:nvPr>
        </p:nvSpPr>
        <p:spPr>
          <a:xfrm>
            <a:off x="318550" y="258950"/>
            <a:ext cx="8298300" cy="5754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sz="2400">
                <a:solidFill>
                  <a:srgbClr val="000000"/>
                </a:solidFill>
              </a:rPr>
              <a:t>Still To Come:</a:t>
            </a:r>
            <a:endParaRPr>
              <a:solidFill>
                <a:srgbClr val="000000"/>
              </a:solidFill>
            </a:endParaRPr>
          </a:p>
          <a:p>
            <a:pPr indent="0" lvl="0" marL="0" rtl="0" algn="ctr">
              <a:spcBef>
                <a:spcPts val="500"/>
              </a:spcBef>
              <a:spcAft>
                <a:spcPts val="0"/>
              </a:spcAft>
              <a:buNone/>
            </a:pPr>
            <a:r>
              <a:t/>
            </a:r>
            <a:endParaRPr>
              <a:solidFill>
                <a:srgbClr val="000000"/>
              </a:solidFill>
            </a:endParaRPr>
          </a:p>
        </p:txBody>
      </p:sp>
      <p:sp>
        <p:nvSpPr>
          <p:cNvPr id="236" name="Google Shape;236;p34"/>
          <p:cNvSpPr txBox="1"/>
          <p:nvPr>
            <p:ph idx="1" type="subTitle"/>
          </p:nvPr>
        </p:nvSpPr>
        <p:spPr>
          <a:xfrm>
            <a:off x="318550" y="868550"/>
            <a:ext cx="8035200" cy="5754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lang="en" sz="1400">
                <a:solidFill>
                  <a:srgbClr val="000000"/>
                </a:solidFill>
              </a:rPr>
              <a:t>As we work to build the best policies for on-campus learning, we are </a:t>
            </a:r>
            <a:r>
              <a:rPr lang="en" sz="1400">
                <a:solidFill>
                  <a:srgbClr val="000000"/>
                </a:solidFill>
              </a:rPr>
              <a:t>currently</a:t>
            </a:r>
            <a:r>
              <a:rPr lang="en" sz="1400">
                <a:solidFill>
                  <a:srgbClr val="000000"/>
                </a:solidFill>
              </a:rPr>
              <a:t> working on drafting updated procedures for the following topics:</a:t>
            </a:r>
            <a:endParaRPr sz="1400">
              <a:solidFill>
                <a:srgbClr val="000000"/>
              </a:solidFill>
            </a:endParaRPr>
          </a:p>
          <a:p>
            <a:pPr indent="-317500" lvl="0" marL="457200" rtl="0" algn="l">
              <a:lnSpc>
                <a:spcPct val="110000"/>
              </a:lnSpc>
              <a:spcBef>
                <a:spcPts val="500"/>
              </a:spcBef>
              <a:spcAft>
                <a:spcPts val="0"/>
              </a:spcAft>
              <a:buClr>
                <a:srgbClr val="000000"/>
              </a:buClr>
              <a:buSzPts val="1400"/>
              <a:buChar char="●"/>
            </a:pPr>
            <a:r>
              <a:rPr lang="en" sz="1400">
                <a:solidFill>
                  <a:srgbClr val="000000"/>
                </a:solidFill>
              </a:rPr>
              <a:t>Lunch and snack time </a:t>
            </a:r>
            <a:endParaRPr sz="1400">
              <a:solidFill>
                <a:srgbClr val="000000"/>
              </a:solidFill>
            </a:endParaRPr>
          </a:p>
          <a:p>
            <a:pPr indent="-317500" lvl="0" marL="457200" rtl="0" algn="l">
              <a:lnSpc>
                <a:spcPct val="110000"/>
              </a:lnSpc>
              <a:spcBef>
                <a:spcPts val="0"/>
              </a:spcBef>
              <a:spcAft>
                <a:spcPts val="0"/>
              </a:spcAft>
              <a:buClr>
                <a:srgbClr val="000000"/>
              </a:buClr>
              <a:buSzPts val="1400"/>
              <a:buChar char="●"/>
            </a:pPr>
            <a:r>
              <a:rPr lang="en" sz="1400">
                <a:solidFill>
                  <a:srgbClr val="000000"/>
                </a:solidFill>
              </a:rPr>
              <a:t>Birthdays, </a:t>
            </a:r>
            <a:r>
              <a:rPr i="1" lang="en" sz="1400">
                <a:solidFill>
                  <a:srgbClr val="000000"/>
                </a:solidFill>
              </a:rPr>
              <a:t>Bnei Mitzvah</a:t>
            </a:r>
            <a:r>
              <a:rPr lang="en" sz="1400">
                <a:solidFill>
                  <a:srgbClr val="000000"/>
                </a:solidFill>
              </a:rPr>
              <a:t> and other in-school celebrations </a:t>
            </a:r>
            <a:endParaRPr sz="1400">
              <a:solidFill>
                <a:srgbClr val="000000"/>
              </a:solidFill>
            </a:endParaRPr>
          </a:p>
          <a:p>
            <a:pPr indent="-317500" lvl="0" marL="457200" rtl="0" algn="l">
              <a:lnSpc>
                <a:spcPct val="110000"/>
              </a:lnSpc>
              <a:spcBef>
                <a:spcPts val="0"/>
              </a:spcBef>
              <a:spcAft>
                <a:spcPts val="0"/>
              </a:spcAft>
              <a:buClr>
                <a:srgbClr val="000000"/>
              </a:buClr>
              <a:buSzPts val="1400"/>
              <a:buChar char="●"/>
            </a:pPr>
            <a:r>
              <a:rPr lang="en" sz="1400">
                <a:solidFill>
                  <a:srgbClr val="000000"/>
                </a:solidFill>
              </a:rPr>
              <a:t>Library books</a:t>
            </a:r>
            <a:endParaRPr sz="1400">
              <a:solidFill>
                <a:srgbClr val="000000"/>
              </a:solidFill>
            </a:endParaRPr>
          </a:p>
          <a:p>
            <a:pPr indent="-317500" lvl="0" marL="457200" rtl="0" algn="l">
              <a:lnSpc>
                <a:spcPct val="110000"/>
              </a:lnSpc>
              <a:spcBef>
                <a:spcPts val="0"/>
              </a:spcBef>
              <a:spcAft>
                <a:spcPts val="0"/>
              </a:spcAft>
              <a:buClr>
                <a:srgbClr val="000000"/>
              </a:buClr>
              <a:buSzPts val="1400"/>
              <a:buChar char="●"/>
            </a:pPr>
            <a:r>
              <a:rPr lang="en" sz="1400">
                <a:solidFill>
                  <a:srgbClr val="000000"/>
                </a:solidFill>
              </a:rPr>
              <a:t>Individual student meetings </a:t>
            </a:r>
            <a:r>
              <a:rPr lang="en" sz="1400">
                <a:solidFill>
                  <a:schemeClr val="dk1"/>
                </a:solidFill>
              </a:rPr>
              <a:t>with counselors, admin and teachers</a:t>
            </a:r>
            <a:r>
              <a:rPr lang="en" sz="1400">
                <a:solidFill>
                  <a:srgbClr val="000000"/>
                </a:solidFill>
              </a:rPr>
              <a:t> in larger, yet private, settings </a:t>
            </a:r>
            <a:endParaRPr sz="1400">
              <a:solidFill>
                <a:srgbClr val="000000"/>
              </a:solidFill>
            </a:endParaRPr>
          </a:p>
          <a:p>
            <a:pPr indent="-317500" lvl="0" marL="457200" rtl="0" algn="l">
              <a:lnSpc>
                <a:spcPct val="110000"/>
              </a:lnSpc>
              <a:spcBef>
                <a:spcPts val="0"/>
              </a:spcBef>
              <a:spcAft>
                <a:spcPts val="0"/>
              </a:spcAft>
              <a:buClr>
                <a:srgbClr val="000000"/>
              </a:buClr>
              <a:buSzPts val="1400"/>
              <a:buChar char="●"/>
            </a:pPr>
            <a:r>
              <a:rPr lang="en" sz="1400">
                <a:solidFill>
                  <a:srgbClr val="000000"/>
                </a:solidFill>
              </a:rPr>
              <a:t>Updated Parent and Student Handbook</a:t>
            </a:r>
            <a:endParaRPr sz="1400">
              <a:solidFill>
                <a:srgbClr val="000000"/>
              </a:solidFill>
            </a:endParaRPr>
          </a:p>
          <a:p>
            <a:pPr indent="-317500" lvl="0" marL="457200" rtl="0" algn="l">
              <a:lnSpc>
                <a:spcPct val="110000"/>
              </a:lnSpc>
              <a:spcBef>
                <a:spcPts val="0"/>
              </a:spcBef>
              <a:spcAft>
                <a:spcPts val="0"/>
              </a:spcAft>
              <a:buClr>
                <a:srgbClr val="000000"/>
              </a:buClr>
              <a:buSzPts val="1400"/>
              <a:buChar char="●"/>
            </a:pPr>
            <a:r>
              <a:rPr lang="en" sz="1400">
                <a:solidFill>
                  <a:srgbClr val="000000"/>
                </a:solidFill>
              </a:rPr>
              <a:t>Arrival and dismissal procedures</a:t>
            </a:r>
            <a:endParaRPr sz="1400">
              <a:solidFill>
                <a:srgbClr val="000000"/>
              </a:solidFill>
            </a:endParaRPr>
          </a:p>
          <a:p>
            <a:pPr indent="-317500" lvl="0" marL="457200" rtl="0" algn="l">
              <a:lnSpc>
                <a:spcPct val="110000"/>
              </a:lnSpc>
              <a:spcBef>
                <a:spcPts val="0"/>
              </a:spcBef>
              <a:spcAft>
                <a:spcPts val="0"/>
              </a:spcAft>
              <a:buClr>
                <a:srgbClr val="000000"/>
              </a:buClr>
              <a:buSzPts val="1400"/>
              <a:buChar char="●"/>
            </a:pPr>
            <a:r>
              <a:rPr lang="en" sz="1400">
                <a:solidFill>
                  <a:srgbClr val="000000"/>
                </a:solidFill>
              </a:rPr>
              <a:t>After-school </a:t>
            </a:r>
            <a:r>
              <a:rPr lang="en" sz="1400">
                <a:solidFill>
                  <a:srgbClr val="000000"/>
                </a:solidFill>
              </a:rPr>
              <a:t>enrichment</a:t>
            </a:r>
            <a:r>
              <a:rPr lang="en" sz="1400">
                <a:solidFill>
                  <a:srgbClr val="000000"/>
                </a:solidFill>
              </a:rPr>
              <a:t> and other special programming</a:t>
            </a:r>
            <a:endParaRPr sz="1400">
              <a:solidFill>
                <a:srgbClr val="000000"/>
              </a:solidFill>
            </a:endParaRPr>
          </a:p>
          <a:p>
            <a:pPr indent="-317500" lvl="0" marL="457200" rtl="0" algn="l">
              <a:lnSpc>
                <a:spcPct val="110000"/>
              </a:lnSpc>
              <a:spcBef>
                <a:spcPts val="0"/>
              </a:spcBef>
              <a:spcAft>
                <a:spcPts val="0"/>
              </a:spcAft>
              <a:buClr>
                <a:srgbClr val="000000"/>
              </a:buClr>
              <a:buSzPts val="1400"/>
              <a:buChar char="●"/>
            </a:pPr>
            <a:r>
              <a:rPr lang="en" sz="1400">
                <a:solidFill>
                  <a:srgbClr val="000000"/>
                </a:solidFill>
              </a:rPr>
              <a:t>Special orientation plans for our transition grade-levels (K and 5th) and plans for milestone events for 8th graders (8th Grade Play, Israel Trip, High School transition process and more)</a:t>
            </a:r>
            <a:endParaRPr sz="1400">
              <a:solidFill>
                <a:srgbClr val="000000"/>
              </a:solidFill>
            </a:endParaRPr>
          </a:p>
          <a:p>
            <a:pPr indent="0" lvl="0" marL="0" rtl="0" algn="l">
              <a:lnSpc>
                <a:spcPct val="110000"/>
              </a:lnSpc>
              <a:spcBef>
                <a:spcPts val="500"/>
              </a:spcBef>
              <a:spcAft>
                <a:spcPts val="0"/>
              </a:spcAft>
              <a:buNone/>
            </a:pPr>
            <a:r>
              <a:t/>
            </a:r>
            <a:endParaRPr sz="1400">
              <a:solidFill>
                <a:srgbClr val="000000"/>
              </a:solidFill>
            </a:endParaRPr>
          </a:p>
          <a:p>
            <a:pPr indent="0" lvl="0" marL="0" rtl="0" algn="l">
              <a:lnSpc>
                <a:spcPct val="110000"/>
              </a:lnSpc>
              <a:spcBef>
                <a:spcPts val="500"/>
              </a:spcBef>
              <a:spcAft>
                <a:spcPts val="500"/>
              </a:spcAft>
              <a:buNone/>
            </a:pPr>
            <a:r>
              <a:rPr lang="en" sz="1400">
                <a:solidFill>
                  <a:srgbClr val="000000"/>
                </a:solidFill>
              </a:rPr>
              <a:t>We will share policies on these items as soon as they’re fleshed out. In the meantime, let us know if there are further topics you’d like us to address.</a:t>
            </a:r>
            <a:endParaRPr sz="1400">
              <a:solidFill>
                <a:srgbClr val="000000"/>
              </a:solidFill>
            </a:endParaRPr>
          </a:p>
        </p:txBody>
      </p:sp>
      <p:pic>
        <p:nvPicPr>
          <p:cNvPr id="237" name="Google Shape;237;p34"/>
          <p:cNvPicPr preferRelativeResize="0"/>
          <p:nvPr/>
        </p:nvPicPr>
        <p:blipFill rotWithShape="1">
          <a:blip r:embed="rId3">
            <a:alphaModFix/>
          </a:blip>
          <a:srcRect b="46030" l="0" r="57306" t="0"/>
          <a:stretch/>
        </p:blipFill>
        <p:spPr>
          <a:xfrm>
            <a:off x="394750" y="714725"/>
            <a:ext cx="724125" cy="43425"/>
          </a:xfrm>
          <a:prstGeom prst="rect">
            <a:avLst/>
          </a:prstGeom>
          <a:noFill/>
          <a:ln>
            <a:noFill/>
          </a:ln>
        </p:spPr>
      </p:pic>
      <p:pic>
        <p:nvPicPr>
          <p:cNvPr id="238" name="Google Shape;238;p34"/>
          <p:cNvPicPr preferRelativeResize="0"/>
          <p:nvPr/>
        </p:nvPicPr>
        <p:blipFill>
          <a:blip r:embed="rId4">
            <a:alphaModFix/>
          </a:blip>
          <a:stretch>
            <a:fillRect/>
          </a:stretch>
        </p:blipFill>
        <p:spPr>
          <a:xfrm>
            <a:off x="6353725" y="42000"/>
            <a:ext cx="2790277" cy="4742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242" name="Shape 242"/>
        <p:cNvGrpSpPr/>
        <p:nvPr/>
      </p:nvGrpSpPr>
      <p:grpSpPr>
        <a:xfrm>
          <a:off x="0" y="0"/>
          <a:ext cx="0" cy="0"/>
          <a:chOff x="0" y="0"/>
          <a:chExt cx="0" cy="0"/>
        </a:xfrm>
      </p:grpSpPr>
      <p:sp>
        <p:nvSpPr>
          <p:cNvPr id="243" name="Google Shape;243;p35"/>
          <p:cNvSpPr txBox="1"/>
          <p:nvPr>
            <p:ph idx="1" type="subTitle"/>
          </p:nvPr>
        </p:nvSpPr>
        <p:spPr>
          <a:xfrm>
            <a:off x="318550" y="258950"/>
            <a:ext cx="8298300" cy="5754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sz="2400">
                <a:solidFill>
                  <a:srgbClr val="000000"/>
                </a:solidFill>
              </a:rPr>
              <a:t>Communications Cadence</a:t>
            </a:r>
            <a:endParaRPr>
              <a:solidFill>
                <a:srgbClr val="000000"/>
              </a:solidFill>
            </a:endParaRPr>
          </a:p>
          <a:p>
            <a:pPr indent="0" lvl="0" marL="0" rtl="0" algn="ctr">
              <a:spcBef>
                <a:spcPts val="500"/>
              </a:spcBef>
              <a:spcAft>
                <a:spcPts val="0"/>
              </a:spcAft>
              <a:buNone/>
            </a:pPr>
            <a:r>
              <a:t/>
            </a:r>
            <a:endParaRPr>
              <a:solidFill>
                <a:srgbClr val="000000"/>
              </a:solidFill>
            </a:endParaRPr>
          </a:p>
        </p:txBody>
      </p:sp>
      <p:sp>
        <p:nvSpPr>
          <p:cNvPr id="244" name="Google Shape;244;p35"/>
          <p:cNvSpPr txBox="1"/>
          <p:nvPr>
            <p:ph idx="1" type="subTitle"/>
          </p:nvPr>
        </p:nvSpPr>
        <p:spPr>
          <a:xfrm>
            <a:off x="318550" y="944750"/>
            <a:ext cx="8497200" cy="5754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Clr>
                <a:schemeClr val="dk1"/>
              </a:buClr>
              <a:buSzPts val="1100"/>
              <a:buFont typeface="Arial"/>
              <a:buNone/>
            </a:pPr>
            <a:r>
              <a:rPr lang="en" sz="1200">
                <a:solidFill>
                  <a:schemeClr val="dk1"/>
                </a:solidFill>
              </a:rPr>
              <a:t>We will continue to send regular communication updates throughout the summer, including opportunities for parents to come together on Zoom to ask questions. Here is our planned schedule for reopening-related communications:</a:t>
            </a:r>
            <a:endParaRPr sz="1200">
              <a:solidFill>
                <a:schemeClr val="dk1"/>
              </a:solidFill>
            </a:endParaRPr>
          </a:p>
          <a:p>
            <a:pPr indent="0" lvl="0" marL="0" rtl="0" algn="l">
              <a:spcBef>
                <a:spcPts val="500"/>
              </a:spcBef>
              <a:spcAft>
                <a:spcPts val="0"/>
              </a:spcAft>
              <a:buNone/>
            </a:pPr>
            <a:r>
              <a:t/>
            </a:r>
            <a:endParaRPr sz="1200">
              <a:solidFill>
                <a:schemeClr val="dk1"/>
              </a:solidFill>
            </a:endParaRPr>
          </a:p>
          <a:p>
            <a:pPr indent="0" lvl="0" marL="0" rtl="0" algn="l">
              <a:spcBef>
                <a:spcPts val="500"/>
              </a:spcBef>
              <a:spcAft>
                <a:spcPts val="0"/>
              </a:spcAft>
              <a:buNone/>
            </a:pPr>
            <a:r>
              <a:rPr lang="en" sz="1200">
                <a:solidFill>
                  <a:schemeClr val="dk1"/>
                </a:solidFill>
              </a:rPr>
              <a:t>Week of July 27</a:t>
            </a:r>
            <a:r>
              <a:rPr lang="en" sz="1200">
                <a:solidFill>
                  <a:schemeClr val="dk1"/>
                </a:solidFill>
              </a:rPr>
              <a:t>				KSDS Parent (K-8) Town Hall Meeting </a:t>
            </a:r>
            <a:r>
              <a:rPr lang="en" sz="1200">
                <a:solidFill>
                  <a:schemeClr val="dk1"/>
                </a:solidFill>
              </a:rPr>
              <a:t>Monday 7/27 via </a:t>
            </a:r>
            <a:r>
              <a:rPr lang="en" sz="1200" u="sng">
                <a:solidFill>
                  <a:schemeClr val="hlink"/>
                </a:solidFill>
                <a:hlinkClick r:id="rId3"/>
              </a:rPr>
              <a:t>Zoom</a:t>
            </a:r>
            <a:r>
              <a:rPr lang="en" sz="1200">
                <a:solidFill>
                  <a:schemeClr val="dk1"/>
                </a:solidFill>
              </a:rPr>
              <a:t> at 8pm</a:t>
            </a:r>
            <a:endParaRPr sz="1200">
              <a:solidFill>
                <a:schemeClr val="dk1"/>
              </a:solidFill>
            </a:endParaRPr>
          </a:p>
          <a:p>
            <a:pPr indent="457200" lvl="0" marL="2286000" rtl="0" algn="l">
              <a:spcBef>
                <a:spcPts val="500"/>
              </a:spcBef>
              <a:spcAft>
                <a:spcPts val="0"/>
              </a:spcAft>
              <a:buNone/>
            </a:pPr>
            <a:r>
              <a:rPr lang="en" sz="1200">
                <a:solidFill>
                  <a:schemeClr val="dk1"/>
                </a:solidFill>
              </a:rPr>
              <a:t>Parent survey distributed</a:t>
            </a:r>
            <a:r>
              <a:rPr lang="en" sz="1200">
                <a:solidFill>
                  <a:schemeClr val="dk1"/>
                </a:solidFill>
              </a:rPr>
              <a:t> on Tuesday 7/28</a:t>
            </a:r>
            <a:endParaRPr sz="1200">
              <a:solidFill>
                <a:schemeClr val="dk1"/>
              </a:solidFill>
            </a:endParaRPr>
          </a:p>
          <a:p>
            <a:pPr indent="0" lvl="0" marL="0" rtl="0" algn="l">
              <a:spcBef>
                <a:spcPts val="500"/>
              </a:spcBef>
              <a:spcAft>
                <a:spcPts val="0"/>
              </a:spcAft>
              <a:buNone/>
            </a:pPr>
            <a:r>
              <a:t/>
            </a:r>
            <a:endParaRPr sz="1200">
              <a:solidFill>
                <a:schemeClr val="dk1"/>
              </a:solidFill>
            </a:endParaRPr>
          </a:p>
          <a:p>
            <a:pPr indent="0" lvl="0" marL="0" rtl="0" algn="l">
              <a:spcBef>
                <a:spcPts val="500"/>
              </a:spcBef>
              <a:spcAft>
                <a:spcPts val="0"/>
              </a:spcAft>
              <a:buNone/>
            </a:pPr>
            <a:r>
              <a:rPr lang="en" sz="1200">
                <a:solidFill>
                  <a:schemeClr val="dk1"/>
                </a:solidFill>
              </a:rPr>
              <a:t>Week of August 10				Lower School and Middle School division emails</a:t>
            </a:r>
            <a:endParaRPr sz="1200">
              <a:solidFill>
                <a:schemeClr val="dk1"/>
              </a:solidFill>
            </a:endParaRPr>
          </a:p>
          <a:p>
            <a:pPr indent="457200" lvl="0" marL="2286000" rtl="0" algn="l">
              <a:spcBef>
                <a:spcPts val="500"/>
              </a:spcBef>
              <a:spcAft>
                <a:spcPts val="0"/>
              </a:spcAft>
              <a:buNone/>
            </a:pPr>
            <a:r>
              <a:rPr lang="en" sz="1200">
                <a:solidFill>
                  <a:schemeClr val="dk1"/>
                </a:solidFill>
              </a:rPr>
              <a:t>(School supply lists, curriculum, schedule, academic and school activities plans)</a:t>
            </a:r>
            <a:endParaRPr sz="1200">
              <a:solidFill>
                <a:schemeClr val="dk1"/>
              </a:solidFill>
            </a:endParaRPr>
          </a:p>
          <a:p>
            <a:pPr indent="457200" lvl="0" marL="2286000" rtl="0" algn="l">
              <a:spcBef>
                <a:spcPts val="500"/>
              </a:spcBef>
              <a:spcAft>
                <a:spcPts val="0"/>
              </a:spcAft>
              <a:buNone/>
            </a:pPr>
            <a:r>
              <a:t/>
            </a:r>
            <a:endParaRPr sz="1200">
              <a:solidFill>
                <a:schemeClr val="dk1"/>
              </a:solidFill>
            </a:endParaRPr>
          </a:p>
          <a:p>
            <a:pPr indent="0" lvl="0" marL="0" rtl="0" algn="l">
              <a:spcBef>
                <a:spcPts val="500"/>
              </a:spcBef>
              <a:spcAft>
                <a:spcPts val="0"/>
              </a:spcAft>
              <a:buClr>
                <a:schemeClr val="dk1"/>
              </a:buClr>
              <a:buSzPts val="1100"/>
              <a:buFont typeface="Arial"/>
              <a:buNone/>
            </a:pPr>
            <a:r>
              <a:rPr lang="en" sz="1200">
                <a:solidFill>
                  <a:schemeClr val="dk1"/>
                </a:solidFill>
              </a:rPr>
              <a:t>Week of August 17				Back to School procedures communicated (arrivals &amp; dismissals, lunch, etc.) </a:t>
            </a:r>
            <a:endParaRPr sz="1200">
              <a:solidFill>
                <a:schemeClr val="dk1"/>
              </a:solidFill>
            </a:endParaRPr>
          </a:p>
          <a:p>
            <a:pPr indent="0" lvl="0" marL="0" rtl="0" algn="l">
              <a:spcBef>
                <a:spcPts val="500"/>
              </a:spcBef>
              <a:spcAft>
                <a:spcPts val="0"/>
              </a:spcAft>
              <a:buClr>
                <a:schemeClr val="dk1"/>
              </a:buClr>
              <a:buSzPts val="1100"/>
              <a:buFont typeface="Arial"/>
              <a:buNone/>
            </a:pPr>
            <a:r>
              <a:t/>
            </a:r>
            <a:endParaRPr sz="1200">
              <a:solidFill>
                <a:schemeClr val="dk1"/>
              </a:solidFill>
            </a:endParaRPr>
          </a:p>
          <a:p>
            <a:pPr indent="0" lvl="0" marL="0" rtl="0" algn="l">
              <a:spcBef>
                <a:spcPts val="500"/>
              </a:spcBef>
              <a:spcAft>
                <a:spcPts val="0"/>
              </a:spcAft>
              <a:buClr>
                <a:schemeClr val="dk1"/>
              </a:buClr>
              <a:buSzPts val="1100"/>
              <a:buFont typeface="Arial"/>
              <a:buNone/>
            </a:pPr>
            <a:r>
              <a:rPr lang="en" sz="1200">
                <a:solidFill>
                  <a:schemeClr val="dk1"/>
                </a:solidFill>
              </a:rPr>
              <a:t>August 17					KSDS Middle School Parent Town Hall Meeting via </a:t>
            </a:r>
            <a:r>
              <a:rPr lang="en" sz="1200" u="sng">
                <a:solidFill>
                  <a:schemeClr val="accent5"/>
                </a:solidFill>
                <a:hlinkClick r:id="rId4">
                  <a:extLst>
                    <a:ext uri="{A12FA001-AC4F-418D-AE19-62706E023703}">
                      <ahyp:hlinkClr val="tx"/>
                    </a:ext>
                  </a:extLst>
                </a:hlinkClick>
              </a:rPr>
              <a:t>Zoom</a:t>
            </a:r>
            <a:r>
              <a:rPr lang="en" sz="1200">
                <a:solidFill>
                  <a:schemeClr val="dk1"/>
                </a:solidFill>
              </a:rPr>
              <a:t> at </a:t>
            </a:r>
            <a:r>
              <a:rPr lang="en" sz="1200">
                <a:solidFill>
                  <a:schemeClr val="dk1"/>
                </a:solidFill>
              </a:rPr>
              <a:t>8pm</a:t>
            </a:r>
            <a:endParaRPr sz="1200">
              <a:solidFill>
                <a:schemeClr val="dk1"/>
              </a:solidFill>
            </a:endParaRPr>
          </a:p>
          <a:p>
            <a:pPr indent="0" lvl="0" marL="0" rtl="0" algn="l">
              <a:spcBef>
                <a:spcPts val="500"/>
              </a:spcBef>
              <a:spcAft>
                <a:spcPts val="0"/>
              </a:spcAft>
              <a:buClr>
                <a:schemeClr val="dk1"/>
              </a:buClr>
              <a:buSzPts val="1100"/>
              <a:buFont typeface="Arial"/>
              <a:buNone/>
            </a:pPr>
            <a:r>
              <a:t/>
            </a:r>
            <a:endParaRPr sz="1200">
              <a:solidFill>
                <a:schemeClr val="dk1"/>
              </a:solidFill>
            </a:endParaRPr>
          </a:p>
          <a:p>
            <a:pPr indent="0" lvl="0" marL="0" rtl="0" algn="l">
              <a:spcBef>
                <a:spcPts val="500"/>
              </a:spcBef>
              <a:spcAft>
                <a:spcPts val="0"/>
              </a:spcAft>
              <a:buNone/>
            </a:pPr>
            <a:r>
              <a:rPr lang="en" sz="1200">
                <a:solidFill>
                  <a:schemeClr val="dk1"/>
                </a:solidFill>
              </a:rPr>
              <a:t>August 19</a:t>
            </a:r>
            <a:r>
              <a:rPr lang="en" sz="1200">
                <a:solidFill>
                  <a:schemeClr val="dk1"/>
                </a:solidFill>
              </a:rPr>
              <a:t>					KSDS Lower School Parent Town Hall Meeting via </a:t>
            </a:r>
            <a:r>
              <a:rPr lang="en" sz="1200" u="sng">
                <a:solidFill>
                  <a:schemeClr val="accent5"/>
                </a:solidFill>
                <a:hlinkClick r:id="rId5">
                  <a:extLst>
                    <a:ext uri="{A12FA001-AC4F-418D-AE19-62706E023703}">
                      <ahyp:hlinkClr val="tx"/>
                    </a:ext>
                  </a:extLst>
                </a:hlinkClick>
              </a:rPr>
              <a:t>Zoom</a:t>
            </a:r>
            <a:r>
              <a:rPr lang="en" sz="1200">
                <a:solidFill>
                  <a:schemeClr val="dk1"/>
                </a:solidFill>
              </a:rPr>
              <a:t> at </a:t>
            </a:r>
            <a:r>
              <a:rPr lang="en" sz="1200">
                <a:solidFill>
                  <a:schemeClr val="dk1"/>
                </a:solidFill>
              </a:rPr>
              <a:t>8pm</a:t>
            </a:r>
            <a:endParaRPr sz="1200">
              <a:solidFill>
                <a:schemeClr val="dk1"/>
              </a:solidFill>
            </a:endParaRPr>
          </a:p>
          <a:p>
            <a:pPr indent="0" lvl="0" marL="0" rtl="0" algn="l">
              <a:spcBef>
                <a:spcPts val="500"/>
              </a:spcBef>
              <a:spcAft>
                <a:spcPts val="0"/>
              </a:spcAft>
              <a:buNone/>
            </a:pPr>
            <a:r>
              <a:t/>
            </a:r>
            <a:endParaRPr sz="1200">
              <a:solidFill>
                <a:schemeClr val="dk1"/>
              </a:solidFill>
            </a:endParaRPr>
          </a:p>
          <a:p>
            <a:pPr indent="0" lvl="0" marL="0" rtl="0" algn="l">
              <a:spcBef>
                <a:spcPts val="500"/>
              </a:spcBef>
              <a:spcAft>
                <a:spcPts val="500"/>
              </a:spcAft>
              <a:buNone/>
            </a:pPr>
            <a:r>
              <a:rPr lang="en" sz="1200">
                <a:solidFill>
                  <a:schemeClr val="dk1"/>
                </a:solidFill>
              </a:rPr>
              <a:t>Week of August 24				LS cl</a:t>
            </a:r>
            <a:r>
              <a:rPr lang="en" sz="1200">
                <a:solidFill>
                  <a:schemeClr val="dk1"/>
                </a:solidFill>
              </a:rPr>
              <a:t>ass lists </a:t>
            </a:r>
            <a:r>
              <a:rPr lang="en" sz="1200">
                <a:solidFill>
                  <a:schemeClr val="dk1"/>
                </a:solidFill>
              </a:rPr>
              <a:t>and MS student schedules released via Renweb</a:t>
            </a:r>
            <a:endParaRPr sz="1200">
              <a:solidFill>
                <a:schemeClr val="dk1"/>
              </a:solidFill>
            </a:endParaRPr>
          </a:p>
        </p:txBody>
      </p:sp>
      <p:pic>
        <p:nvPicPr>
          <p:cNvPr id="245" name="Google Shape;245;p35"/>
          <p:cNvPicPr preferRelativeResize="0"/>
          <p:nvPr/>
        </p:nvPicPr>
        <p:blipFill rotWithShape="1">
          <a:blip r:embed="rId6">
            <a:alphaModFix/>
          </a:blip>
          <a:srcRect b="46030" l="0" r="57306" t="0"/>
          <a:stretch/>
        </p:blipFill>
        <p:spPr>
          <a:xfrm>
            <a:off x="394750" y="714725"/>
            <a:ext cx="724125" cy="43425"/>
          </a:xfrm>
          <a:prstGeom prst="rect">
            <a:avLst/>
          </a:prstGeom>
          <a:noFill/>
          <a:ln>
            <a:noFill/>
          </a:ln>
        </p:spPr>
      </p:pic>
      <p:pic>
        <p:nvPicPr>
          <p:cNvPr id="246" name="Google Shape;246;p35"/>
          <p:cNvPicPr preferRelativeResize="0"/>
          <p:nvPr/>
        </p:nvPicPr>
        <p:blipFill>
          <a:blip r:embed="rId7">
            <a:alphaModFix/>
          </a:blip>
          <a:stretch>
            <a:fillRect/>
          </a:stretch>
        </p:blipFill>
        <p:spPr>
          <a:xfrm>
            <a:off x="6353725" y="42000"/>
            <a:ext cx="2790277" cy="4742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250" name="Shape 250"/>
        <p:cNvGrpSpPr/>
        <p:nvPr/>
      </p:nvGrpSpPr>
      <p:grpSpPr>
        <a:xfrm>
          <a:off x="0" y="0"/>
          <a:ext cx="0" cy="0"/>
          <a:chOff x="0" y="0"/>
          <a:chExt cx="0" cy="0"/>
        </a:xfrm>
      </p:grpSpPr>
      <p:sp>
        <p:nvSpPr>
          <p:cNvPr id="251" name="Google Shape;251;p36"/>
          <p:cNvSpPr txBox="1"/>
          <p:nvPr>
            <p:ph idx="1" type="subTitle"/>
          </p:nvPr>
        </p:nvSpPr>
        <p:spPr>
          <a:xfrm>
            <a:off x="318550" y="258950"/>
            <a:ext cx="8298300" cy="5754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sz="2400">
                <a:solidFill>
                  <a:srgbClr val="000000"/>
                </a:solidFill>
              </a:rPr>
              <a:t>Key Upcoming Dates</a:t>
            </a:r>
            <a:endParaRPr>
              <a:solidFill>
                <a:srgbClr val="000000"/>
              </a:solidFill>
            </a:endParaRPr>
          </a:p>
          <a:p>
            <a:pPr indent="0" lvl="0" marL="0" rtl="0" algn="ctr">
              <a:spcBef>
                <a:spcPts val="500"/>
              </a:spcBef>
              <a:spcAft>
                <a:spcPts val="0"/>
              </a:spcAft>
              <a:buNone/>
            </a:pPr>
            <a:r>
              <a:t/>
            </a:r>
            <a:endParaRPr>
              <a:solidFill>
                <a:srgbClr val="000000"/>
              </a:solidFill>
            </a:endParaRPr>
          </a:p>
        </p:txBody>
      </p:sp>
      <p:sp>
        <p:nvSpPr>
          <p:cNvPr id="252" name="Google Shape;252;p36"/>
          <p:cNvSpPr txBox="1"/>
          <p:nvPr>
            <p:ph idx="1" type="subTitle"/>
          </p:nvPr>
        </p:nvSpPr>
        <p:spPr>
          <a:xfrm>
            <a:off x="318550" y="792350"/>
            <a:ext cx="8497200" cy="269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500"/>
              </a:spcBef>
              <a:spcAft>
                <a:spcPts val="0"/>
              </a:spcAft>
              <a:buClr>
                <a:schemeClr val="dk1"/>
              </a:buClr>
              <a:buSzPts val="1100"/>
              <a:buFont typeface="Arial"/>
              <a:buNone/>
            </a:pPr>
            <a:r>
              <a:rPr lang="en" sz="1200">
                <a:solidFill>
                  <a:schemeClr val="dk1"/>
                </a:solidFill>
              </a:rPr>
              <a:t>August 2				KSDS launch of a new “school store” for online purchases of </a:t>
            </a:r>
            <a:r>
              <a:rPr lang="en" sz="1200">
                <a:solidFill>
                  <a:schemeClr val="dk1"/>
                </a:solidFill>
              </a:rPr>
              <a:t>SchechterWear</a:t>
            </a:r>
            <a:endParaRPr sz="1200">
              <a:solidFill>
                <a:schemeClr val="dk1"/>
              </a:solidFill>
            </a:endParaRPr>
          </a:p>
          <a:p>
            <a:pPr indent="0" lvl="0" marL="0" rtl="0" algn="l">
              <a:spcBef>
                <a:spcPts val="500"/>
              </a:spcBef>
              <a:spcAft>
                <a:spcPts val="0"/>
              </a:spcAft>
              <a:buClr>
                <a:schemeClr val="dk1"/>
              </a:buClr>
              <a:buSzPts val="1100"/>
              <a:buFont typeface="Arial"/>
              <a:buNone/>
            </a:pPr>
            <a:r>
              <a:t/>
            </a:r>
            <a:endParaRPr sz="1200">
              <a:solidFill>
                <a:schemeClr val="dk1"/>
              </a:solidFill>
            </a:endParaRPr>
          </a:p>
          <a:p>
            <a:pPr indent="0" lvl="0" marL="0" rtl="0" algn="l">
              <a:lnSpc>
                <a:spcPct val="100000"/>
              </a:lnSpc>
              <a:spcBef>
                <a:spcPts val="500"/>
              </a:spcBef>
              <a:spcAft>
                <a:spcPts val="0"/>
              </a:spcAft>
              <a:buNone/>
            </a:pPr>
            <a:r>
              <a:rPr lang="en" sz="1200">
                <a:solidFill>
                  <a:srgbClr val="000000"/>
                </a:solidFill>
              </a:rPr>
              <a:t>August 20				</a:t>
            </a:r>
            <a:r>
              <a:rPr lang="en" sz="1200">
                <a:solidFill>
                  <a:schemeClr val="dk1"/>
                </a:solidFill>
              </a:rPr>
              <a:t>First tech training* session for parents (optional) via </a:t>
            </a:r>
            <a:r>
              <a:rPr lang="en" sz="1200" u="sng">
                <a:solidFill>
                  <a:schemeClr val="accent5"/>
                </a:solidFill>
                <a:hlinkClick r:id="rId3">
                  <a:extLst>
                    <a:ext uri="{A12FA001-AC4F-418D-AE19-62706E023703}">
                      <ahyp:hlinkClr val="tx"/>
                    </a:ext>
                  </a:extLst>
                </a:hlinkClick>
              </a:rPr>
              <a:t>Zoom</a:t>
            </a:r>
            <a:r>
              <a:rPr lang="en" sz="1200">
                <a:solidFill>
                  <a:schemeClr val="dk1"/>
                </a:solidFill>
              </a:rPr>
              <a:t> at 8pm</a:t>
            </a:r>
            <a:endParaRPr sz="1200">
              <a:solidFill>
                <a:schemeClr val="dk1"/>
              </a:solidFill>
            </a:endParaRPr>
          </a:p>
          <a:p>
            <a:pPr indent="0" lvl="0" marL="0" rtl="0" algn="l">
              <a:lnSpc>
                <a:spcPct val="100000"/>
              </a:lnSpc>
              <a:spcBef>
                <a:spcPts val="500"/>
              </a:spcBef>
              <a:spcAft>
                <a:spcPts val="0"/>
              </a:spcAft>
              <a:buNone/>
            </a:pPr>
            <a:r>
              <a:t/>
            </a:r>
            <a:endParaRPr sz="1200">
              <a:solidFill>
                <a:srgbClr val="000000"/>
              </a:solidFill>
            </a:endParaRPr>
          </a:p>
          <a:p>
            <a:pPr indent="0" lvl="0" marL="0" rtl="0" algn="l">
              <a:lnSpc>
                <a:spcPct val="100000"/>
              </a:lnSpc>
              <a:spcBef>
                <a:spcPts val="500"/>
              </a:spcBef>
              <a:spcAft>
                <a:spcPts val="0"/>
              </a:spcAft>
              <a:buNone/>
            </a:pPr>
            <a:r>
              <a:rPr lang="en" sz="1200">
                <a:solidFill>
                  <a:srgbClr val="000000"/>
                </a:solidFill>
              </a:rPr>
              <a:t>August 24</a:t>
            </a:r>
            <a:r>
              <a:rPr lang="en" sz="1200">
                <a:solidFill>
                  <a:srgbClr val="000000"/>
                </a:solidFill>
              </a:rPr>
              <a:t>	</a:t>
            </a:r>
            <a:r>
              <a:rPr lang="en" sz="1200">
                <a:solidFill>
                  <a:srgbClr val="000000"/>
                </a:solidFill>
              </a:rPr>
              <a:t>			Second tech training* session for parents (optional) </a:t>
            </a:r>
            <a:r>
              <a:rPr lang="en" sz="1200">
                <a:solidFill>
                  <a:schemeClr val="dk1"/>
                </a:solidFill>
              </a:rPr>
              <a:t>via </a:t>
            </a:r>
            <a:r>
              <a:rPr lang="en" sz="1200" u="sng">
                <a:solidFill>
                  <a:schemeClr val="accent5"/>
                </a:solidFill>
                <a:hlinkClick r:id="rId4">
                  <a:extLst>
                    <a:ext uri="{A12FA001-AC4F-418D-AE19-62706E023703}">
                      <ahyp:hlinkClr val="tx"/>
                    </a:ext>
                  </a:extLst>
                </a:hlinkClick>
              </a:rPr>
              <a:t>Zoom</a:t>
            </a:r>
            <a:r>
              <a:rPr lang="en" sz="1200">
                <a:solidFill>
                  <a:schemeClr val="dk1"/>
                </a:solidFill>
              </a:rPr>
              <a:t> </a:t>
            </a:r>
            <a:r>
              <a:rPr lang="en" sz="1200">
                <a:solidFill>
                  <a:srgbClr val="000000"/>
                </a:solidFill>
              </a:rPr>
              <a:t>at 8pm</a:t>
            </a:r>
            <a:endParaRPr sz="1200">
              <a:solidFill>
                <a:srgbClr val="000000"/>
              </a:solidFill>
            </a:endParaRPr>
          </a:p>
          <a:p>
            <a:pPr indent="0" lvl="0" marL="0" rtl="0" algn="l">
              <a:lnSpc>
                <a:spcPct val="100000"/>
              </a:lnSpc>
              <a:spcBef>
                <a:spcPts val="500"/>
              </a:spcBef>
              <a:spcAft>
                <a:spcPts val="0"/>
              </a:spcAft>
              <a:buNone/>
            </a:pPr>
            <a:r>
              <a:t/>
            </a:r>
            <a:endParaRPr sz="1200">
              <a:solidFill>
                <a:srgbClr val="000000"/>
              </a:solidFill>
            </a:endParaRPr>
          </a:p>
          <a:p>
            <a:pPr indent="0" lvl="0" marL="0" rtl="0" algn="l">
              <a:lnSpc>
                <a:spcPct val="100000"/>
              </a:lnSpc>
              <a:spcBef>
                <a:spcPts val="500"/>
              </a:spcBef>
              <a:spcAft>
                <a:spcPts val="0"/>
              </a:spcAft>
              <a:buNone/>
            </a:pPr>
            <a:r>
              <a:t/>
            </a:r>
            <a:endParaRPr sz="1200">
              <a:solidFill>
                <a:srgbClr val="000000"/>
              </a:solidFill>
            </a:endParaRPr>
          </a:p>
          <a:p>
            <a:pPr indent="0" lvl="0" marL="0" rtl="0" algn="l">
              <a:lnSpc>
                <a:spcPct val="100000"/>
              </a:lnSpc>
              <a:spcBef>
                <a:spcPts val="500"/>
              </a:spcBef>
              <a:spcAft>
                <a:spcPts val="0"/>
              </a:spcAft>
              <a:buNone/>
            </a:pPr>
            <a:r>
              <a:t/>
            </a:r>
            <a:endParaRPr sz="1200">
              <a:solidFill>
                <a:srgbClr val="000000"/>
              </a:solidFill>
            </a:endParaRPr>
          </a:p>
          <a:p>
            <a:pPr indent="0" lvl="0" marL="0" rtl="0" algn="l">
              <a:lnSpc>
                <a:spcPct val="100000"/>
              </a:lnSpc>
              <a:spcBef>
                <a:spcPts val="500"/>
              </a:spcBef>
              <a:spcAft>
                <a:spcPts val="0"/>
              </a:spcAft>
              <a:buNone/>
            </a:pPr>
            <a:r>
              <a:t/>
            </a:r>
            <a:endParaRPr sz="1200">
              <a:solidFill>
                <a:srgbClr val="000000"/>
              </a:solidFill>
            </a:endParaRPr>
          </a:p>
          <a:p>
            <a:pPr indent="0" lvl="0" marL="0" rtl="0" algn="l">
              <a:lnSpc>
                <a:spcPct val="100000"/>
              </a:lnSpc>
              <a:spcBef>
                <a:spcPts val="500"/>
              </a:spcBef>
              <a:spcAft>
                <a:spcPts val="0"/>
              </a:spcAft>
              <a:buNone/>
            </a:pPr>
            <a:r>
              <a:t/>
            </a:r>
            <a:endParaRPr sz="1200">
              <a:solidFill>
                <a:srgbClr val="000000"/>
              </a:solidFill>
            </a:endParaRPr>
          </a:p>
          <a:p>
            <a:pPr indent="0" lvl="0" marL="0" rtl="0" algn="l">
              <a:lnSpc>
                <a:spcPct val="100000"/>
              </a:lnSpc>
              <a:spcBef>
                <a:spcPts val="500"/>
              </a:spcBef>
              <a:spcAft>
                <a:spcPts val="0"/>
              </a:spcAft>
              <a:buNone/>
            </a:pPr>
            <a:r>
              <a:t/>
            </a:r>
            <a:endParaRPr sz="1200">
              <a:solidFill>
                <a:srgbClr val="000000"/>
              </a:solidFill>
            </a:endParaRPr>
          </a:p>
          <a:p>
            <a:pPr indent="0" lvl="0" marL="0" rtl="0" algn="l">
              <a:lnSpc>
                <a:spcPct val="100000"/>
              </a:lnSpc>
              <a:spcBef>
                <a:spcPts val="500"/>
              </a:spcBef>
              <a:spcAft>
                <a:spcPts val="0"/>
              </a:spcAft>
              <a:buNone/>
            </a:pPr>
            <a:r>
              <a:t/>
            </a:r>
            <a:endParaRPr sz="1200">
              <a:solidFill>
                <a:srgbClr val="000000"/>
              </a:solidFill>
            </a:endParaRPr>
          </a:p>
          <a:p>
            <a:pPr indent="0" lvl="0" marL="0" rtl="0" algn="l">
              <a:spcBef>
                <a:spcPts val="500"/>
              </a:spcBef>
              <a:spcAft>
                <a:spcPts val="500"/>
              </a:spcAft>
              <a:buClr>
                <a:schemeClr val="dk1"/>
              </a:buClr>
              <a:buSzPts val="1100"/>
              <a:buFont typeface="Arial"/>
              <a:buNone/>
            </a:pPr>
            <a:r>
              <a:rPr lang="en" sz="1200">
                <a:solidFill>
                  <a:schemeClr val="dk1"/>
                </a:solidFill>
              </a:rPr>
              <a:t>*Tech trainings are optional, but will give parents a better understanding of how to navigate our communications and teaching platforms including Google Classroom, Zoom, Renweb, and more.</a:t>
            </a:r>
            <a:endParaRPr sz="1200">
              <a:solidFill>
                <a:srgbClr val="000000"/>
              </a:solidFill>
            </a:endParaRPr>
          </a:p>
        </p:txBody>
      </p:sp>
      <p:pic>
        <p:nvPicPr>
          <p:cNvPr id="253" name="Google Shape;253;p36"/>
          <p:cNvPicPr preferRelativeResize="0"/>
          <p:nvPr/>
        </p:nvPicPr>
        <p:blipFill rotWithShape="1">
          <a:blip r:embed="rId5">
            <a:alphaModFix/>
          </a:blip>
          <a:srcRect b="46030" l="0" r="57306" t="0"/>
          <a:stretch/>
        </p:blipFill>
        <p:spPr>
          <a:xfrm>
            <a:off x="394750" y="714725"/>
            <a:ext cx="724125" cy="43425"/>
          </a:xfrm>
          <a:prstGeom prst="rect">
            <a:avLst/>
          </a:prstGeom>
          <a:noFill/>
          <a:ln>
            <a:noFill/>
          </a:ln>
        </p:spPr>
      </p:pic>
      <p:pic>
        <p:nvPicPr>
          <p:cNvPr id="254" name="Google Shape;254;p36"/>
          <p:cNvPicPr preferRelativeResize="0"/>
          <p:nvPr/>
        </p:nvPicPr>
        <p:blipFill>
          <a:blip r:embed="rId6">
            <a:alphaModFix/>
          </a:blip>
          <a:stretch>
            <a:fillRect/>
          </a:stretch>
        </p:blipFill>
        <p:spPr>
          <a:xfrm>
            <a:off x="6353725" y="42000"/>
            <a:ext cx="2790277" cy="4742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258" name="Shape 258"/>
        <p:cNvGrpSpPr/>
        <p:nvPr/>
      </p:nvGrpSpPr>
      <p:grpSpPr>
        <a:xfrm>
          <a:off x="0" y="0"/>
          <a:ext cx="0" cy="0"/>
          <a:chOff x="0" y="0"/>
          <a:chExt cx="0" cy="0"/>
        </a:xfrm>
      </p:grpSpPr>
      <p:sp>
        <p:nvSpPr>
          <p:cNvPr id="259" name="Google Shape;259;p37"/>
          <p:cNvSpPr txBox="1"/>
          <p:nvPr>
            <p:ph idx="1" type="subTitle"/>
          </p:nvPr>
        </p:nvSpPr>
        <p:spPr>
          <a:xfrm>
            <a:off x="318550" y="258950"/>
            <a:ext cx="8298300" cy="5754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sz="2400">
                <a:solidFill>
                  <a:srgbClr val="000000"/>
                </a:solidFill>
              </a:rPr>
              <a:t>Advisory </a:t>
            </a:r>
            <a:r>
              <a:rPr b="1" lang="en" sz="2400">
                <a:solidFill>
                  <a:srgbClr val="000000"/>
                </a:solidFill>
              </a:rPr>
              <a:t>Committees</a:t>
            </a:r>
            <a:endParaRPr>
              <a:solidFill>
                <a:srgbClr val="000000"/>
              </a:solidFill>
            </a:endParaRPr>
          </a:p>
          <a:p>
            <a:pPr indent="0" lvl="0" marL="0" rtl="0" algn="ctr">
              <a:spcBef>
                <a:spcPts val="500"/>
              </a:spcBef>
              <a:spcAft>
                <a:spcPts val="0"/>
              </a:spcAft>
              <a:buNone/>
            </a:pPr>
            <a:r>
              <a:t/>
            </a:r>
            <a:endParaRPr>
              <a:solidFill>
                <a:srgbClr val="000000"/>
              </a:solidFill>
            </a:endParaRPr>
          </a:p>
        </p:txBody>
      </p:sp>
      <p:sp>
        <p:nvSpPr>
          <p:cNvPr id="260" name="Google Shape;260;p37"/>
          <p:cNvSpPr txBox="1"/>
          <p:nvPr>
            <p:ph idx="1" type="subTitle"/>
          </p:nvPr>
        </p:nvSpPr>
        <p:spPr>
          <a:xfrm>
            <a:off x="318550" y="792350"/>
            <a:ext cx="8035200" cy="5754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t/>
            </a:r>
            <a:endParaRPr sz="1200">
              <a:solidFill>
                <a:srgbClr val="000000"/>
              </a:solidFill>
            </a:endParaRPr>
          </a:p>
          <a:p>
            <a:pPr indent="0" lvl="0" marL="0" rtl="0" algn="l">
              <a:lnSpc>
                <a:spcPct val="110000"/>
              </a:lnSpc>
              <a:spcBef>
                <a:spcPts val="0"/>
              </a:spcBef>
              <a:spcAft>
                <a:spcPts val="0"/>
              </a:spcAft>
              <a:buNone/>
            </a:pPr>
            <a:r>
              <a:rPr lang="en" sz="1200">
                <a:solidFill>
                  <a:srgbClr val="000000"/>
                </a:solidFill>
              </a:rPr>
              <a:t>To help guide our thinking with regard to the fall, we created </a:t>
            </a:r>
            <a:r>
              <a:rPr lang="en" sz="1200" u="sng">
                <a:solidFill>
                  <a:schemeClr val="hlink"/>
                </a:solidFill>
                <a:hlinkClick r:id="rId3"/>
              </a:rPr>
              <a:t>Advisory Committees</a:t>
            </a:r>
            <a:r>
              <a:rPr lang="en" sz="1200">
                <a:solidFill>
                  <a:srgbClr val="000000"/>
                </a:solidFill>
              </a:rPr>
              <a:t> to focus on all planning aspects surrounding two core focuses: health &amp; safety, and finance.</a:t>
            </a:r>
            <a:endParaRPr sz="1200">
              <a:solidFill>
                <a:srgbClr val="000000"/>
              </a:solidFill>
            </a:endParaRPr>
          </a:p>
          <a:p>
            <a:pPr indent="0" lvl="0" marL="0" rtl="0" algn="l">
              <a:lnSpc>
                <a:spcPct val="110000"/>
              </a:lnSpc>
              <a:spcBef>
                <a:spcPts val="0"/>
              </a:spcBef>
              <a:spcAft>
                <a:spcPts val="0"/>
              </a:spcAft>
              <a:buNone/>
            </a:pPr>
            <a:r>
              <a:t/>
            </a:r>
            <a:endParaRPr sz="1200">
              <a:solidFill>
                <a:srgbClr val="000000"/>
              </a:solidFill>
            </a:endParaRPr>
          </a:p>
          <a:p>
            <a:pPr indent="0" lvl="0" marL="0" rtl="0" algn="l">
              <a:lnSpc>
                <a:spcPct val="110000"/>
              </a:lnSpc>
              <a:spcBef>
                <a:spcPts val="0"/>
              </a:spcBef>
              <a:spcAft>
                <a:spcPts val="0"/>
              </a:spcAft>
              <a:buNone/>
            </a:pPr>
            <a:r>
              <a:rPr lang="en" sz="1200">
                <a:solidFill>
                  <a:srgbClr val="000000"/>
                </a:solidFill>
              </a:rPr>
              <a:t>The committees are comprised of KSDS administration, board and faculty, current and alumni parents, medical professionals, as well as Goldsmith Early Childhood Center and Chizuk Amuno Congregation staff, to allow for the most effective collaboration and support between the congregation and schools.</a:t>
            </a:r>
            <a:endParaRPr sz="1200">
              <a:solidFill>
                <a:srgbClr val="000000"/>
              </a:solidFill>
            </a:endParaRPr>
          </a:p>
          <a:p>
            <a:pPr indent="0" lvl="0" marL="0" rtl="0" algn="l">
              <a:lnSpc>
                <a:spcPct val="110000"/>
              </a:lnSpc>
              <a:spcBef>
                <a:spcPts val="0"/>
              </a:spcBef>
              <a:spcAft>
                <a:spcPts val="0"/>
              </a:spcAft>
              <a:buNone/>
            </a:pPr>
            <a:r>
              <a:t/>
            </a:r>
            <a:endParaRPr sz="1200">
              <a:solidFill>
                <a:srgbClr val="000000"/>
              </a:solidFill>
            </a:endParaRPr>
          </a:p>
          <a:p>
            <a:pPr indent="0" lvl="0" marL="0" rtl="0" algn="l">
              <a:lnSpc>
                <a:spcPct val="110000"/>
              </a:lnSpc>
              <a:spcBef>
                <a:spcPts val="0"/>
              </a:spcBef>
              <a:spcAft>
                <a:spcPts val="0"/>
              </a:spcAft>
              <a:buNone/>
            </a:pPr>
            <a:r>
              <a:rPr lang="en" sz="1200">
                <a:solidFill>
                  <a:srgbClr val="000000"/>
                </a:solidFill>
              </a:rPr>
              <a:t>As part of the committees’ work, we will be issuing a parent survey in late July to aid our reopening plans and further gauge comfort levels in regard to returning to the building. </a:t>
            </a:r>
            <a:endParaRPr sz="1200">
              <a:solidFill>
                <a:srgbClr val="000000"/>
              </a:solidFill>
            </a:endParaRPr>
          </a:p>
          <a:p>
            <a:pPr indent="0" lvl="0" marL="0" rtl="0" algn="l">
              <a:lnSpc>
                <a:spcPct val="110000"/>
              </a:lnSpc>
              <a:spcBef>
                <a:spcPts val="0"/>
              </a:spcBef>
              <a:spcAft>
                <a:spcPts val="0"/>
              </a:spcAft>
              <a:buNone/>
            </a:pPr>
            <a:r>
              <a:t/>
            </a:r>
            <a:endParaRPr sz="1200">
              <a:solidFill>
                <a:srgbClr val="000000"/>
              </a:solidFill>
            </a:endParaRPr>
          </a:p>
          <a:p>
            <a:pPr indent="0" lvl="0" marL="0" rtl="0" algn="l">
              <a:lnSpc>
                <a:spcPct val="110000"/>
              </a:lnSpc>
              <a:spcBef>
                <a:spcPts val="0"/>
              </a:spcBef>
              <a:spcAft>
                <a:spcPts val="0"/>
              </a:spcAft>
              <a:buNone/>
            </a:pPr>
            <a:r>
              <a:rPr lang="en" sz="1200">
                <a:solidFill>
                  <a:srgbClr val="000000"/>
                </a:solidFill>
              </a:rPr>
              <a:t>In addition to the internal committees, we are following CDC guidelines and remain in ongoing communication with other independent AIMS schools to share ideas on reopening plans.</a:t>
            </a:r>
            <a:endParaRPr sz="1200">
              <a:solidFill>
                <a:srgbClr val="000000"/>
              </a:solidFill>
            </a:endParaRPr>
          </a:p>
        </p:txBody>
      </p:sp>
      <p:pic>
        <p:nvPicPr>
          <p:cNvPr id="261" name="Google Shape;261;p37"/>
          <p:cNvPicPr preferRelativeResize="0"/>
          <p:nvPr/>
        </p:nvPicPr>
        <p:blipFill rotWithShape="1">
          <a:blip r:embed="rId4">
            <a:alphaModFix/>
          </a:blip>
          <a:srcRect b="46030" l="0" r="57306" t="0"/>
          <a:stretch/>
        </p:blipFill>
        <p:spPr>
          <a:xfrm>
            <a:off x="394750" y="714725"/>
            <a:ext cx="724125" cy="43425"/>
          </a:xfrm>
          <a:prstGeom prst="rect">
            <a:avLst/>
          </a:prstGeom>
          <a:noFill/>
          <a:ln>
            <a:noFill/>
          </a:ln>
        </p:spPr>
      </p:pic>
      <p:pic>
        <p:nvPicPr>
          <p:cNvPr id="262" name="Google Shape;262;p37"/>
          <p:cNvPicPr preferRelativeResize="0"/>
          <p:nvPr/>
        </p:nvPicPr>
        <p:blipFill>
          <a:blip r:embed="rId5">
            <a:alphaModFix/>
          </a:blip>
          <a:stretch>
            <a:fillRect/>
          </a:stretch>
        </p:blipFill>
        <p:spPr>
          <a:xfrm>
            <a:off x="6353725" y="42000"/>
            <a:ext cx="2790277" cy="4742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266" name="Shape 266"/>
        <p:cNvGrpSpPr/>
        <p:nvPr/>
      </p:nvGrpSpPr>
      <p:grpSpPr>
        <a:xfrm>
          <a:off x="0" y="0"/>
          <a:ext cx="0" cy="0"/>
          <a:chOff x="0" y="0"/>
          <a:chExt cx="0" cy="0"/>
        </a:xfrm>
      </p:grpSpPr>
      <p:pic>
        <p:nvPicPr>
          <p:cNvPr id="267" name="Google Shape;267;p38"/>
          <p:cNvPicPr preferRelativeResize="0"/>
          <p:nvPr/>
        </p:nvPicPr>
        <p:blipFill>
          <a:blip r:embed="rId3">
            <a:alphaModFix amt="28000"/>
          </a:blip>
          <a:stretch>
            <a:fillRect/>
          </a:stretch>
        </p:blipFill>
        <p:spPr>
          <a:xfrm rot="-1049945">
            <a:off x="198099" y="1143037"/>
            <a:ext cx="8865426" cy="2677750"/>
          </a:xfrm>
          <a:prstGeom prst="rect">
            <a:avLst/>
          </a:prstGeom>
          <a:noFill/>
          <a:ln>
            <a:noFill/>
          </a:ln>
        </p:spPr>
      </p:pic>
      <p:pic>
        <p:nvPicPr>
          <p:cNvPr id="268" name="Google Shape;268;p38"/>
          <p:cNvPicPr preferRelativeResize="0"/>
          <p:nvPr/>
        </p:nvPicPr>
        <p:blipFill>
          <a:blip r:embed="rId4">
            <a:alphaModFix/>
          </a:blip>
          <a:stretch>
            <a:fillRect/>
          </a:stretch>
        </p:blipFill>
        <p:spPr>
          <a:xfrm>
            <a:off x="6353725" y="42000"/>
            <a:ext cx="2790277" cy="474201"/>
          </a:xfrm>
          <a:prstGeom prst="rect">
            <a:avLst/>
          </a:prstGeom>
          <a:noFill/>
          <a:ln>
            <a:noFill/>
          </a:ln>
        </p:spPr>
      </p:pic>
      <p:sp>
        <p:nvSpPr>
          <p:cNvPr id="269" name="Google Shape;269;p38"/>
          <p:cNvSpPr txBox="1"/>
          <p:nvPr>
            <p:ph type="ctrTitle"/>
          </p:nvPr>
        </p:nvSpPr>
        <p:spPr>
          <a:xfrm>
            <a:off x="0" y="1311600"/>
            <a:ext cx="9144000" cy="18843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400"/>
              <a:t>This </a:t>
            </a:r>
            <a:r>
              <a:rPr lang="en" sz="1400"/>
              <a:t>pandemic</a:t>
            </a:r>
            <a:r>
              <a:rPr lang="en" sz="1400"/>
              <a:t> is a complex challenge, but we will continue to look for the best solutions to meet the needs of our community. This reopening plan is preliminary, and it will continue to evolve until the first day of school.</a:t>
            </a:r>
            <a:endParaRPr sz="1400"/>
          </a:p>
          <a:p>
            <a:pPr indent="0" lvl="0" marL="0" rtl="0" algn="ctr">
              <a:spcBef>
                <a:spcPts val="0"/>
              </a:spcBef>
              <a:spcAft>
                <a:spcPts val="0"/>
              </a:spcAft>
              <a:buNone/>
            </a:pPr>
            <a:r>
              <a:t/>
            </a:r>
            <a:endParaRPr sz="1400"/>
          </a:p>
          <a:p>
            <a:pPr indent="0" lvl="0" marL="0" rtl="0" algn="ctr">
              <a:spcBef>
                <a:spcPts val="0"/>
              </a:spcBef>
              <a:spcAft>
                <a:spcPts val="0"/>
              </a:spcAft>
              <a:buNone/>
            </a:pPr>
            <a:r>
              <a:rPr lang="en" sz="1400"/>
              <a:t>In the meantime, feel free to reach out with any questions or concerns.</a:t>
            </a:r>
            <a:endParaRPr sz="1400"/>
          </a:p>
          <a:p>
            <a:pPr indent="0" lvl="0" marL="0" rtl="0" algn="ctr">
              <a:spcBef>
                <a:spcPts val="0"/>
              </a:spcBef>
              <a:spcAft>
                <a:spcPts val="0"/>
              </a:spcAft>
              <a:buNone/>
            </a:pPr>
            <a:r>
              <a:t/>
            </a:r>
            <a:endParaRPr sz="1400"/>
          </a:p>
          <a:p>
            <a:pPr indent="0" lvl="0" marL="0" rtl="0" algn="l">
              <a:spcBef>
                <a:spcPts val="0"/>
              </a:spcBef>
              <a:spcAft>
                <a:spcPts val="0"/>
              </a:spcAft>
              <a:buNone/>
            </a:pPr>
            <a:r>
              <a:t/>
            </a:r>
            <a:endParaRPr sz="1400"/>
          </a:p>
          <a:p>
            <a:pPr indent="0" lvl="0" marL="0" rtl="0" algn="ctr">
              <a:spcBef>
                <a:spcPts val="0"/>
              </a:spcBef>
              <a:spcAft>
                <a:spcPts val="0"/>
              </a:spcAft>
              <a:buNone/>
            </a:pPr>
            <a:r>
              <a:rPr lang="en" sz="1400"/>
              <a:t>Rabbi Moshe Schwartz, Head of School, mschwartz@ksds.edu</a:t>
            </a:r>
            <a:endParaRPr sz="1400"/>
          </a:p>
          <a:p>
            <a:pPr indent="0" lvl="0" marL="0" rtl="0" algn="ctr">
              <a:spcBef>
                <a:spcPts val="0"/>
              </a:spcBef>
              <a:spcAft>
                <a:spcPts val="0"/>
              </a:spcAft>
              <a:buNone/>
            </a:pPr>
            <a:r>
              <a:rPr lang="en" sz="1400"/>
              <a:t>Dr. Robyn Blum, Middle School Head, rblum@ksds.edu</a:t>
            </a:r>
            <a:endParaRPr sz="1400"/>
          </a:p>
          <a:p>
            <a:pPr indent="0" lvl="0" marL="0" rtl="0" algn="ctr">
              <a:spcBef>
                <a:spcPts val="0"/>
              </a:spcBef>
              <a:spcAft>
                <a:spcPts val="0"/>
              </a:spcAft>
              <a:buNone/>
            </a:pPr>
            <a:r>
              <a:rPr lang="en" sz="1400"/>
              <a:t>Mrs. Wendy Gelber, Lower S</a:t>
            </a:r>
            <a:r>
              <a:rPr lang="en" sz="1400"/>
              <a:t>chool Head, wgelber@ksds.edu</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70" name="Shape 70"/>
        <p:cNvGrpSpPr/>
        <p:nvPr/>
      </p:nvGrpSpPr>
      <p:grpSpPr>
        <a:xfrm>
          <a:off x="0" y="0"/>
          <a:ext cx="0" cy="0"/>
          <a:chOff x="0" y="0"/>
          <a:chExt cx="0" cy="0"/>
        </a:xfrm>
      </p:grpSpPr>
      <p:pic>
        <p:nvPicPr>
          <p:cNvPr id="71" name="Google Shape;71;p15"/>
          <p:cNvPicPr preferRelativeResize="0"/>
          <p:nvPr/>
        </p:nvPicPr>
        <p:blipFill rotWithShape="1">
          <a:blip r:embed="rId3">
            <a:alphaModFix/>
          </a:blip>
          <a:srcRect b="46030" l="0" r="57306" t="0"/>
          <a:stretch/>
        </p:blipFill>
        <p:spPr>
          <a:xfrm>
            <a:off x="394750" y="714725"/>
            <a:ext cx="724125" cy="43425"/>
          </a:xfrm>
          <a:prstGeom prst="rect">
            <a:avLst/>
          </a:prstGeom>
          <a:noFill/>
          <a:ln>
            <a:noFill/>
          </a:ln>
        </p:spPr>
      </p:pic>
      <p:pic>
        <p:nvPicPr>
          <p:cNvPr id="72" name="Google Shape;72;p15"/>
          <p:cNvPicPr preferRelativeResize="0"/>
          <p:nvPr/>
        </p:nvPicPr>
        <p:blipFill>
          <a:blip r:embed="rId4">
            <a:alphaModFix/>
          </a:blip>
          <a:stretch>
            <a:fillRect/>
          </a:stretch>
        </p:blipFill>
        <p:spPr>
          <a:xfrm>
            <a:off x="6353725" y="42000"/>
            <a:ext cx="2790277" cy="474201"/>
          </a:xfrm>
          <a:prstGeom prst="rect">
            <a:avLst/>
          </a:prstGeom>
          <a:noFill/>
          <a:ln>
            <a:noFill/>
          </a:ln>
        </p:spPr>
      </p:pic>
      <p:sp>
        <p:nvSpPr>
          <p:cNvPr id="73" name="Google Shape;73;p15"/>
          <p:cNvSpPr txBox="1"/>
          <p:nvPr>
            <p:ph idx="1" type="subTitle"/>
          </p:nvPr>
        </p:nvSpPr>
        <p:spPr>
          <a:xfrm>
            <a:off x="318550" y="258950"/>
            <a:ext cx="8298300" cy="5754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sz="2400">
                <a:solidFill>
                  <a:srgbClr val="000000"/>
                </a:solidFill>
              </a:rPr>
              <a:t>Our Approach to Reopening</a:t>
            </a:r>
            <a:endParaRPr>
              <a:solidFill>
                <a:srgbClr val="000000"/>
              </a:solidFill>
            </a:endParaRPr>
          </a:p>
          <a:p>
            <a:pPr indent="0" lvl="0" marL="0" rtl="0" algn="ctr">
              <a:spcBef>
                <a:spcPts val="500"/>
              </a:spcBef>
              <a:spcAft>
                <a:spcPts val="0"/>
              </a:spcAft>
              <a:buNone/>
            </a:pPr>
            <a:r>
              <a:t/>
            </a:r>
            <a:endParaRPr>
              <a:solidFill>
                <a:srgbClr val="000000"/>
              </a:solidFill>
            </a:endParaRPr>
          </a:p>
        </p:txBody>
      </p:sp>
      <p:sp>
        <p:nvSpPr>
          <p:cNvPr id="74" name="Google Shape;74;p15"/>
          <p:cNvSpPr txBox="1"/>
          <p:nvPr>
            <p:ph idx="1" type="subTitle"/>
          </p:nvPr>
        </p:nvSpPr>
        <p:spPr>
          <a:xfrm>
            <a:off x="318550" y="904225"/>
            <a:ext cx="8369700" cy="80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Krieger Schechter Day School’s philosophy and priorities remain the same as always, even in this challenging world of 2020.</a:t>
            </a:r>
            <a:endParaRPr b="1" sz="1200">
              <a:solidFill>
                <a:schemeClr val="dk1"/>
              </a:solidFill>
            </a:endParaRPr>
          </a:p>
          <a:p>
            <a:pPr indent="0" lvl="0" marL="0" rtl="0" algn="l">
              <a:spcBef>
                <a:spcPts val="1400"/>
              </a:spcBef>
              <a:spcAft>
                <a:spcPts val="0"/>
              </a:spcAft>
              <a:buNone/>
            </a:pPr>
            <a:r>
              <a:rPr lang="en" sz="1200">
                <a:solidFill>
                  <a:schemeClr val="dk1"/>
                </a:solidFill>
              </a:rPr>
              <a:t>Our decisions are made through thoughtful, deliberative, impassioned discourse with all stakeholders, based on the values of our mission statement and our love for our community. </a:t>
            </a:r>
            <a:endParaRPr sz="1200">
              <a:solidFill>
                <a:schemeClr val="dk1"/>
              </a:solidFill>
            </a:endParaRPr>
          </a:p>
          <a:p>
            <a:pPr indent="0" lvl="0" marL="0" rtl="0" algn="l">
              <a:spcBef>
                <a:spcPts val="1400"/>
              </a:spcBef>
              <a:spcAft>
                <a:spcPts val="0"/>
              </a:spcAft>
              <a:buNone/>
            </a:pPr>
            <a:r>
              <a:rPr lang="en" sz="1200">
                <a:solidFill>
                  <a:schemeClr val="dk1"/>
                </a:solidFill>
              </a:rPr>
              <a:t>We prioritize the health and safety of our students, teachers, families and staff. </a:t>
            </a:r>
            <a:endParaRPr sz="1200">
              <a:solidFill>
                <a:schemeClr val="dk1"/>
              </a:solidFill>
            </a:endParaRPr>
          </a:p>
          <a:p>
            <a:pPr indent="0" lvl="0" marL="0" rtl="0" algn="l">
              <a:spcBef>
                <a:spcPts val="1400"/>
              </a:spcBef>
              <a:spcAft>
                <a:spcPts val="0"/>
              </a:spcAft>
              <a:buNone/>
            </a:pPr>
            <a:r>
              <a:rPr lang="en" sz="1200">
                <a:solidFill>
                  <a:schemeClr val="dk1"/>
                </a:solidFill>
              </a:rPr>
              <a:t>We prioritize our students’ academic learning. </a:t>
            </a:r>
            <a:endParaRPr sz="1200">
              <a:solidFill>
                <a:schemeClr val="dk1"/>
              </a:solidFill>
            </a:endParaRPr>
          </a:p>
          <a:p>
            <a:pPr indent="0" lvl="0" marL="0" rtl="0" algn="l">
              <a:spcBef>
                <a:spcPts val="1400"/>
              </a:spcBef>
              <a:spcAft>
                <a:spcPts val="0"/>
              </a:spcAft>
              <a:buNone/>
            </a:pPr>
            <a:r>
              <a:rPr lang="en" sz="1200">
                <a:solidFill>
                  <a:schemeClr val="dk1"/>
                </a:solidFill>
              </a:rPr>
              <a:t>We prioritize our faculty’s capability to teach with creativity and best practices in pedagogy. </a:t>
            </a:r>
            <a:endParaRPr sz="1200">
              <a:solidFill>
                <a:schemeClr val="dk1"/>
              </a:solidFill>
            </a:endParaRPr>
          </a:p>
          <a:p>
            <a:pPr indent="0" lvl="0" marL="0" rtl="0" algn="l">
              <a:spcBef>
                <a:spcPts val="1400"/>
              </a:spcBef>
              <a:spcAft>
                <a:spcPts val="0"/>
              </a:spcAft>
              <a:buNone/>
            </a:pPr>
            <a:r>
              <a:rPr lang="en" sz="1200">
                <a:solidFill>
                  <a:schemeClr val="dk1"/>
                </a:solidFill>
              </a:rPr>
              <a:t>We prioritize the social, emotional, and spiritual well-being of our students, teachers and families.</a:t>
            </a:r>
            <a:endParaRPr sz="1200">
              <a:solidFill>
                <a:schemeClr val="dk1"/>
              </a:solidFill>
            </a:endParaRPr>
          </a:p>
          <a:p>
            <a:pPr indent="0" lvl="0" marL="0" rtl="0" algn="l">
              <a:spcBef>
                <a:spcPts val="1400"/>
              </a:spcBef>
              <a:spcAft>
                <a:spcPts val="0"/>
              </a:spcAft>
              <a:buNone/>
            </a:pPr>
            <a:r>
              <a:rPr lang="en" sz="1200">
                <a:solidFill>
                  <a:schemeClr val="dk1"/>
                </a:solidFill>
              </a:rPr>
              <a:t>In a novel situation characterized by uncertainty and risk, we have the courage to make challenging decisions guided by a steadfast commitment to our mission. </a:t>
            </a:r>
            <a:endParaRPr sz="1200">
              <a:solidFill>
                <a:schemeClr val="dk1"/>
              </a:solidFill>
            </a:endParaRPr>
          </a:p>
          <a:p>
            <a:pPr indent="0" lvl="0" marL="0" rtl="0" algn="l">
              <a:spcBef>
                <a:spcPts val="1400"/>
              </a:spcBef>
              <a:spcAft>
                <a:spcPts val="1400"/>
              </a:spcAft>
              <a:buNone/>
            </a:pPr>
            <a:r>
              <a:rPr lang="en" sz="1200">
                <a:solidFill>
                  <a:schemeClr val="dk1"/>
                </a:solidFill>
              </a:rPr>
              <a:t>We recognize the complexity of education during a global pandemic, and have created a flexible approach to Fall 2020 that demonstrates our resilience and adaptability as a school. </a:t>
            </a:r>
            <a:endParaRPr sz="1200">
              <a:solidFill>
                <a:schemeClr val="dk1"/>
              </a:solidFill>
            </a:endParaRPr>
          </a:p>
        </p:txBody>
      </p:sp>
      <p:sp>
        <p:nvSpPr>
          <p:cNvPr id="75" name="Google Shape;75;p15"/>
          <p:cNvSpPr txBox="1"/>
          <p:nvPr/>
        </p:nvSpPr>
        <p:spPr>
          <a:xfrm>
            <a:off x="0" y="0"/>
            <a:ext cx="1576500" cy="90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79" name="Shape 79"/>
        <p:cNvGrpSpPr/>
        <p:nvPr/>
      </p:nvGrpSpPr>
      <p:grpSpPr>
        <a:xfrm>
          <a:off x="0" y="0"/>
          <a:ext cx="0" cy="0"/>
          <a:chOff x="0" y="0"/>
          <a:chExt cx="0" cy="0"/>
        </a:xfrm>
      </p:grpSpPr>
      <p:pic>
        <p:nvPicPr>
          <p:cNvPr id="80" name="Google Shape;80;p16"/>
          <p:cNvPicPr preferRelativeResize="0"/>
          <p:nvPr/>
        </p:nvPicPr>
        <p:blipFill rotWithShape="1">
          <a:blip r:embed="rId3">
            <a:alphaModFix/>
          </a:blip>
          <a:srcRect b="46030" l="0" r="57306" t="0"/>
          <a:stretch/>
        </p:blipFill>
        <p:spPr>
          <a:xfrm>
            <a:off x="394750" y="714725"/>
            <a:ext cx="724125" cy="43425"/>
          </a:xfrm>
          <a:prstGeom prst="rect">
            <a:avLst/>
          </a:prstGeom>
          <a:noFill/>
          <a:ln>
            <a:noFill/>
          </a:ln>
        </p:spPr>
      </p:pic>
      <p:pic>
        <p:nvPicPr>
          <p:cNvPr id="81" name="Google Shape;81;p16"/>
          <p:cNvPicPr preferRelativeResize="0"/>
          <p:nvPr/>
        </p:nvPicPr>
        <p:blipFill>
          <a:blip r:embed="rId4">
            <a:alphaModFix/>
          </a:blip>
          <a:stretch>
            <a:fillRect/>
          </a:stretch>
        </p:blipFill>
        <p:spPr>
          <a:xfrm>
            <a:off x="6353725" y="42000"/>
            <a:ext cx="2790277" cy="474201"/>
          </a:xfrm>
          <a:prstGeom prst="rect">
            <a:avLst/>
          </a:prstGeom>
          <a:noFill/>
          <a:ln>
            <a:noFill/>
          </a:ln>
        </p:spPr>
      </p:pic>
      <p:sp>
        <p:nvSpPr>
          <p:cNvPr id="82" name="Google Shape;82;p16"/>
          <p:cNvSpPr txBox="1"/>
          <p:nvPr>
            <p:ph idx="1" type="subTitle"/>
          </p:nvPr>
        </p:nvSpPr>
        <p:spPr>
          <a:xfrm>
            <a:off x="318550" y="258950"/>
            <a:ext cx="8298300" cy="5754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sz="2400">
                <a:solidFill>
                  <a:srgbClr val="000000"/>
                </a:solidFill>
              </a:rPr>
              <a:t>Flexible Approach to the 2020-2021 School Year</a:t>
            </a:r>
            <a:endParaRPr>
              <a:solidFill>
                <a:srgbClr val="000000"/>
              </a:solidFill>
            </a:endParaRPr>
          </a:p>
          <a:p>
            <a:pPr indent="0" lvl="0" marL="0" rtl="0" algn="ctr">
              <a:spcBef>
                <a:spcPts val="500"/>
              </a:spcBef>
              <a:spcAft>
                <a:spcPts val="0"/>
              </a:spcAft>
              <a:buNone/>
            </a:pPr>
            <a:r>
              <a:t/>
            </a:r>
            <a:endParaRPr>
              <a:solidFill>
                <a:srgbClr val="000000"/>
              </a:solidFill>
            </a:endParaRPr>
          </a:p>
        </p:txBody>
      </p:sp>
      <p:sp>
        <p:nvSpPr>
          <p:cNvPr id="83" name="Google Shape;83;p16"/>
          <p:cNvSpPr txBox="1"/>
          <p:nvPr>
            <p:ph idx="1" type="subTitle"/>
          </p:nvPr>
        </p:nvSpPr>
        <p:spPr>
          <a:xfrm>
            <a:off x="318550" y="904225"/>
            <a:ext cx="8369700" cy="19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It is our obligation as a school to be fully prepared for a variety of predictable scenarios for the 2020-2021 school year. These include any school model along this continuum:</a:t>
            </a:r>
            <a:endParaRPr b="1" sz="1200">
              <a:solidFill>
                <a:schemeClr val="dk1"/>
              </a:solidFill>
            </a:endParaRPr>
          </a:p>
          <a:p>
            <a:pPr indent="0" lvl="0" marL="0" rtl="0" algn="l">
              <a:spcBef>
                <a:spcPts val="1400"/>
              </a:spcBef>
              <a:spcAft>
                <a:spcPts val="0"/>
              </a:spcAft>
              <a:buNone/>
            </a:pPr>
            <a:r>
              <a:rPr lang="en" sz="1200">
                <a:solidFill>
                  <a:schemeClr val="dk1"/>
                </a:solidFill>
              </a:rPr>
              <a:t>Our plans recognize that this school year requires educators and families to be prepared for any and all of these scenarios to occur, at any time, for various durations. There are advantages and disadvantages to all models, and those considerations are different for every member of our community.</a:t>
            </a:r>
            <a:endParaRPr sz="1200">
              <a:solidFill>
                <a:schemeClr val="dk1"/>
              </a:solidFill>
            </a:endParaRPr>
          </a:p>
          <a:p>
            <a:pPr indent="0" lvl="0" marL="0" rtl="0" algn="l">
              <a:spcBef>
                <a:spcPts val="1400"/>
              </a:spcBef>
              <a:spcAft>
                <a:spcPts val="0"/>
              </a:spcAft>
              <a:buNone/>
            </a:pPr>
            <a:r>
              <a:rPr lang="en" sz="1200">
                <a:solidFill>
                  <a:schemeClr val="dk1"/>
                </a:solidFill>
              </a:rPr>
              <a:t>None of this is easy. None of this has definitive clarity. There is no single “correct” solution for all members of our community. We are all in this process together, and as partners in your child’s education, we are poised for success. Our community, committing together to accomplish shared goals, is what makes us who we are at KSDS.</a:t>
            </a:r>
            <a:endParaRPr sz="1200">
              <a:solidFill>
                <a:schemeClr val="dk1"/>
              </a:solidFill>
            </a:endParaRPr>
          </a:p>
          <a:p>
            <a:pPr indent="0" lvl="0" marL="0" rtl="0" algn="l">
              <a:spcBef>
                <a:spcPts val="1400"/>
              </a:spcBef>
              <a:spcAft>
                <a:spcPts val="1400"/>
              </a:spcAft>
              <a:buNone/>
            </a:pPr>
            <a:r>
              <a:t/>
            </a:r>
            <a:endParaRPr sz="1200">
              <a:solidFill>
                <a:schemeClr val="dk1"/>
              </a:solidFill>
            </a:endParaRPr>
          </a:p>
        </p:txBody>
      </p:sp>
      <p:sp>
        <p:nvSpPr>
          <p:cNvPr id="84" name="Google Shape;84;p16"/>
          <p:cNvSpPr txBox="1"/>
          <p:nvPr>
            <p:ph idx="1" type="subTitle"/>
          </p:nvPr>
        </p:nvSpPr>
        <p:spPr>
          <a:xfrm>
            <a:off x="273125" y="2977200"/>
            <a:ext cx="8419800" cy="335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p>
          <a:p>
            <a:pPr indent="0" lvl="0" marL="0" rtl="0" algn="ctr">
              <a:spcBef>
                <a:spcPts val="0"/>
              </a:spcBef>
              <a:spcAft>
                <a:spcPts val="0"/>
              </a:spcAft>
              <a:buNone/>
            </a:pPr>
            <a:r>
              <a:rPr lang="en" sz="1100"/>
              <a:t>	Hybrid of at-home/on-campus		Fully on-campus with restrictions	</a:t>
            </a:r>
            <a:endParaRPr sz="1100"/>
          </a:p>
          <a:p>
            <a:pPr indent="0" lvl="0" marL="0" rtl="0" algn="ctr">
              <a:spcBef>
                <a:spcPts val="0"/>
              </a:spcBef>
              <a:spcAft>
                <a:spcPts val="0"/>
              </a:spcAft>
              <a:buNone/>
            </a:pPr>
            <a:r>
              <a:t/>
            </a:r>
            <a:endParaRPr sz="1100"/>
          </a:p>
          <a:p>
            <a:pPr indent="0" lvl="0" marL="0" rtl="0" algn="ctr">
              <a:spcBef>
                <a:spcPts val="0"/>
              </a:spcBef>
              <a:spcAft>
                <a:spcPts val="0"/>
              </a:spcAft>
              <a:buNone/>
            </a:pPr>
            <a:r>
              <a:t/>
            </a:r>
            <a:endParaRPr sz="1100"/>
          </a:p>
          <a:p>
            <a:pPr indent="0" lvl="0" marL="0" rtl="0" algn="ctr">
              <a:spcBef>
                <a:spcPts val="0"/>
              </a:spcBef>
              <a:spcAft>
                <a:spcPts val="0"/>
              </a:spcAft>
              <a:buNone/>
            </a:pPr>
            <a:r>
              <a:rPr lang="en" sz="1100"/>
              <a:t>Fully virtual/at-home												Fully on-campus with few/no</a:t>
            </a:r>
            <a:endParaRPr sz="1100"/>
          </a:p>
          <a:p>
            <a:pPr indent="457200" lvl="0" marL="5943600" rtl="0" algn="ctr">
              <a:spcBef>
                <a:spcPts val="0"/>
              </a:spcBef>
              <a:spcAft>
                <a:spcPts val="0"/>
              </a:spcAft>
              <a:buClr>
                <a:schemeClr val="dk1"/>
              </a:buClr>
              <a:buSzPts val="1100"/>
              <a:buFont typeface="Arial"/>
              <a:buNone/>
            </a:pPr>
            <a:r>
              <a:rPr lang="en" sz="1100"/>
              <a:t> restrictions		</a:t>
            </a:r>
            <a:endParaRPr sz="1100"/>
          </a:p>
          <a:p>
            <a:pPr indent="0" lvl="0" marL="0" rtl="0" algn="ctr">
              <a:spcBef>
                <a:spcPts val="0"/>
              </a:spcBef>
              <a:spcAft>
                <a:spcPts val="0"/>
              </a:spcAft>
              <a:buNone/>
            </a:pPr>
            <a:r>
              <a:t/>
            </a:r>
            <a:endParaRPr sz="1100"/>
          </a:p>
          <a:p>
            <a:pPr indent="0" lvl="0" marL="0" rtl="0" algn="ctr">
              <a:spcBef>
                <a:spcPts val="0"/>
              </a:spcBef>
              <a:spcAft>
                <a:spcPts val="0"/>
              </a:spcAft>
              <a:buNone/>
            </a:pPr>
            <a:r>
              <a:t/>
            </a:r>
            <a:endParaRPr sz="1100"/>
          </a:p>
          <a:p>
            <a:pPr indent="0" lvl="0" marL="0" rtl="0" algn="ctr">
              <a:spcBef>
                <a:spcPts val="0"/>
              </a:spcBef>
              <a:spcAft>
                <a:spcPts val="0"/>
              </a:spcAft>
              <a:buNone/>
            </a:pPr>
            <a:r>
              <a:t/>
            </a:r>
            <a:endParaRPr sz="1700"/>
          </a:p>
          <a:p>
            <a:pPr indent="0" lvl="0" marL="0" rtl="0" algn="ctr">
              <a:spcBef>
                <a:spcPts val="0"/>
              </a:spcBef>
              <a:spcAft>
                <a:spcPts val="0"/>
              </a:spcAft>
              <a:buNone/>
            </a:pPr>
            <a:r>
              <a:t/>
            </a:r>
            <a:endParaRPr sz="1100"/>
          </a:p>
          <a:p>
            <a:pPr indent="0" lvl="0" marL="0" rtl="0" algn="ctr">
              <a:spcBef>
                <a:spcPts val="0"/>
              </a:spcBef>
              <a:spcAft>
                <a:spcPts val="0"/>
              </a:spcAft>
              <a:buNone/>
            </a:pPr>
            <a:r>
              <a:t/>
            </a:r>
            <a:endParaRPr sz="1100"/>
          </a:p>
        </p:txBody>
      </p:sp>
      <p:grpSp>
        <p:nvGrpSpPr>
          <p:cNvPr id="85" name="Google Shape;85;p16"/>
          <p:cNvGrpSpPr/>
          <p:nvPr/>
        </p:nvGrpSpPr>
        <p:grpSpPr>
          <a:xfrm>
            <a:off x="2109207" y="3606816"/>
            <a:ext cx="4572285" cy="868707"/>
            <a:chOff x="2020500" y="2190775"/>
            <a:chExt cx="5357100" cy="681125"/>
          </a:xfrm>
        </p:grpSpPr>
        <p:sp>
          <p:nvSpPr>
            <p:cNvPr id="86" name="Google Shape;86;p16"/>
            <p:cNvSpPr/>
            <p:nvPr/>
          </p:nvSpPr>
          <p:spPr>
            <a:xfrm>
              <a:off x="2020500" y="2271600"/>
              <a:ext cx="2551500" cy="600300"/>
            </a:xfrm>
            <a:prstGeom prst="curvedRight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6"/>
            <p:cNvSpPr/>
            <p:nvPr/>
          </p:nvSpPr>
          <p:spPr>
            <a:xfrm flipH="1" rot="10800000">
              <a:off x="4572000" y="2190775"/>
              <a:ext cx="2805600" cy="600300"/>
            </a:xfrm>
            <a:prstGeom prst="curvedLeft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1" name="Shape 91"/>
        <p:cNvGrpSpPr/>
        <p:nvPr/>
      </p:nvGrpSpPr>
      <p:grpSpPr>
        <a:xfrm>
          <a:off x="0" y="0"/>
          <a:ext cx="0" cy="0"/>
          <a:chOff x="0" y="0"/>
          <a:chExt cx="0" cy="0"/>
        </a:xfrm>
      </p:grpSpPr>
      <p:sp>
        <p:nvSpPr>
          <p:cNvPr id="92" name="Google Shape;92;p17"/>
          <p:cNvSpPr txBox="1"/>
          <p:nvPr>
            <p:ph idx="1" type="subTitle"/>
          </p:nvPr>
        </p:nvSpPr>
        <p:spPr>
          <a:xfrm>
            <a:off x="318550" y="258950"/>
            <a:ext cx="8298300" cy="5754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sz="2400">
                <a:solidFill>
                  <a:srgbClr val="000000"/>
                </a:solidFill>
              </a:rPr>
              <a:t>Wellness and </a:t>
            </a:r>
            <a:r>
              <a:rPr b="1" lang="en" sz="2400">
                <a:solidFill>
                  <a:srgbClr val="000000"/>
                </a:solidFill>
              </a:rPr>
              <a:t>Mental Health</a:t>
            </a:r>
            <a:endParaRPr>
              <a:solidFill>
                <a:srgbClr val="000000"/>
              </a:solidFill>
            </a:endParaRPr>
          </a:p>
          <a:p>
            <a:pPr indent="0" lvl="0" marL="0" rtl="0" algn="ctr">
              <a:spcBef>
                <a:spcPts val="500"/>
              </a:spcBef>
              <a:spcAft>
                <a:spcPts val="0"/>
              </a:spcAft>
              <a:buNone/>
            </a:pPr>
            <a:r>
              <a:t/>
            </a:r>
            <a:endParaRPr>
              <a:solidFill>
                <a:srgbClr val="000000"/>
              </a:solidFill>
            </a:endParaRPr>
          </a:p>
        </p:txBody>
      </p:sp>
      <p:pic>
        <p:nvPicPr>
          <p:cNvPr id="93" name="Google Shape;93;p17"/>
          <p:cNvPicPr preferRelativeResize="0"/>
          <p:nvPr/>
        </p:nvPicPr>
        <p:blipFill rotWithShape="1">
          <a:blip r:embed="rId3">
            <a:alphaModFix/>
          </a:blip>
          <a:srcRect b="46030" l="0" r="57306" t="0"/>
          <a:stretch/>
        </p:blipFill>
        <p:spPr>
          <a:xfrm>
            <a:off x="394750" y="714725"/>
            <a:ext cx="724125" cy="43425"/>
          </a:xfrm>
          <a:prstGeom prst="rect">
            <a:avLst/>
          </a:prstGeom>
          <a:noFill/>
          <a:ln>
            <a:noFill/>
          </a:ln>
        </p:spPr>
      </p:pic>
      <p:pic>
        <p:nvPicPr>
          <p:cNvPr id="94" name="Google Shape;94;p17"/>
          <p:cNvPicPr preferRelativeResize="0"/>
          <p:nvPr/>
        </p:nvPicPr>
        <p:blipFill>
          <a:blip r:embed="rId4">
            <a:alphaModFix/>
          </a:blip>
          <a:stretch>
            <a:fillRect/>
          </a:stretch>
        </p:blipFill>
        <p:spPr>
          <a:xfrm>
            <a:off x="6353725" y="42000"/>
            <a:ext cx="2790277" cy="474201"/>
          </a:xfrm>
          <a:prstGeom prst="rect">
            <a:avLst/>
          </a:prstGeom>
          <a:noFill/>
          <a:ln>
            <a:noFill/>
          </a:ln>
        </p:spPr>
      </p:pic>
      <p:sp>
        <p:nvSpPr>
          <p:cNvPr id="95" name="Google Shape;95;p17"/>
          <p:cNvSpPr txBox="1"/>
          <p:nvPr>
            <p:ph idx="1" type="subTitle"/>
          </p:nvPr>
        </p:nvSpPr>
        <p:spPr>
          <a:xfrm>
            <a:off x="394750" y="886825"/>
            <a:ext cx="8585100" cy="575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500">
                <a:solidFill>
                  <a:srgbClr val="000000"/>
                </a:solidFill>
              </a:rPr>
              <a:t>We recognize that unprecedented stress, isolation and anxiety caused by the COVID-19 pandemic continues to impact our students and their families in ways that are continually unfolding.</a:t>
            </a:r>
            <a:endParaRPr sz="1500">
              <a:solidFill>
                <a:srgbClr val="000000"/>
              </a:solidFill>
            </a:endParaRPr>
          </a:p>
          <a:p>
            <a:pPr indent="0" lvl="0" marL="0" rtl="0" algn="l">
              <a:lnSpc>
                <a:spcPct val="100000"/>
              </a:lnSpc>
              <a:spcBef>
                <a:spcPts val="0"/>
              </a:spcBef>
              <a:spcAft>
                <a:spcPts val="0"/>
              </a:spcAft>
              <a:buNone/>
            </a:pPr>
            <a:r>
              <a:t/>
            </a:r>
            <a:endParaRPr sz="1500">
              <a:solidFill>
                <a:srgbClr val="000000"/>
              </a:solidFill>
            </a:endParaRPr>
          </a:p>
          <a:p>
            <a:pPr indent="0" lvl="0" marL="0" rtl="0" algn="l">
              <a:spcBef>
                <a:spcPts val="0"/>
              </a:spcBef>
              <a:spcAft>
                <a:spcPts val="0"/>
              </a:spcAft>
              <a:buClr>
                <a:schemeClr val="dk1"/>
              </a:buClr>
              <a:buSzPts val="1100"/>
              <a:buFont typeface="Arial"/>
              <a:buNone/>
            </a:pPr>
            <a:r>
              <a:rPr lang="en" sz="1500">
                <a:solidFill>
                  <a:schemeClr val="dk1"/>
                </a:solidFill>
              </a:rPr>
              <a:t>M</a:t>
            </a:r>
            <a:r>
              <a:rPr lang="en" sz="1500">
                <a:solidFill>
                  <a:schemeClr val="dk1"/>
                </a:solidFill>
              </a:rPr>
              <a:t>ental health and well-being will continue to be carefully considered as we construct new schedules and as we devise policies related to lunch, recess, homework, physical distancing, mask-wearing, etc. We understand the need for social interaction and frequent check-ins with teachers and counselors. We will continue to draw on school and community resources as needed to support the mental health of our entire school community.</a:t>
            </a:r>
            <a:endParaRPr sz="1500">
              <a:solidFill>
                <a:srgbClr val="000000"/>
              </a:solidFill>
            </a:endParaRPr>
          </a:p>
          <a:p>
            <a:pPr indent="0" lvl="0" marL="0" rtl="0" algn="l">
              <a:lnSpc>
                <a:spcPct val="100000"/>
              </a:lnSpc>
              <a:spcBef>
                <a:spcPts val="0"/>
              </a:spcBef>
              <a:spcAft>
                <a:spcPts val="0"/>
              </a:spcAft>
              <a:buNone/>
            </a:pPr>
            <a:r>
              <a:t/>
            </a:r>
            <a:endParaRPr sz="1500">
              <a:solidFill>
                <a:srgbClr val="000000"/>
              </a:solidFill>
            </a:endParaRPr>
          </a:p>
          <a:p>
            <a:pPr indent="0" lvl="0" marL="0" rtl="0" algn="l">
              <a:lnSpc>
                <a:spcPct val="100000"/>
              </a:lnSpc>
              <a:spcBef>
                <a:spcPts val="0"/>
              </a:spcBef>
              <a:spcAft>
                <a:spcPts val="0"/>
              </a:spcAft>
              <a:buNone/>
            </a:pPr>
            <a:r>
              <a:rPr lang="en" sz="1500">
                <a:solidFill>
                  <a:srgbClr val="000000"/>
                </a:solidFill>
              </a:rPr>
              <a:t>Using our Social Emotional Curriculum, </a:t>
            </a:r>
            <a:r>
              <a:rPr b="1" i="1" lang="en" sz="1500">
                <a:solidFill>
                  <a:srgbClr val="000000"/>
                </a:solidFill>
              </a:rPr>
              <a:t>Bo N’daber</a:t>
            </a:r>
            <a:r>
              <a:rPr lang="en" sz="1500">
                <a:solidFill>
                  <a:srgbClr val="000000"/>
                </a:solidFill>
              </a:rPr>
              <a:t>, as our foundation, we will teach and reinforce positive behaviors and healthy decision making and provide a safe, supportive, and healthy school environment. Using our themes such as a safe and caring community, citizenship, respect, perseverance, along with other core values, we will continue to support and nurture all of o</a:t>
            </a:r>
            <a:r>
              <a:rPr lang="en" sz="1500">
                <a:solidFill>
                  <a:srgbClr val="000000"/>
                </a:solidFill>
              </a:rPr>
              <a:t>ur </a:t>
            </a:r>
            <a:r>
              <a:rPr lang="en" sz="1500">
                <a:solidFill>
                  <a:srgbClr val="000000"/>
                </a:solidFill>
              </a:rPr>
              <a:t>students</a:t>
            </a:r>
            <a:r>
              <a:rPr lang="en" sz="1500">
                <a:solidFill>
                  <a:srgbClr val="000000"/>
                </a:solidFill>
              </a:rPr>
              <a:t>. </a:t>
            </a:r>
            <a:endParaRPr sz="1500">
              <a:solidFill>
                <a:srgbClr val="000000"/>
              </a:solidFill>
            </a:endParaRPr>
          </a:p>
          <a:p>
            <a:pPr indent="0" lvl="0" marL="0" rtl="0" algn="l">
              <a:lnSpc>
                <a:spcPct val="100000"/>
              </a:lnSpc>
              <a:spcBef>
                <a:spcPts val="0"/>
              </a:spcBef>
              <a:spcAft>
                <a:spcPts val="0"/>
              </a:spcAft>
              <a:buNone/>
            </a:pPr>
            <a:r>
              <a:t/>
            </a:r>
            <a:endParaRPr sz="1500">
              <a:solidFill>
                <a:srgbClr val="000000"/>
              </a:solidFill>
            </a:endParaRPr>
          </a:p>
          <a:p>
            <a:pPr indent="0" lvl="0" marL="0" rtl="0" algn="l">
              <a:lnSpc>
                <a:spcPct val="100000"/>
              </a:lnSpc>
              <a:spcBef>
                <a:spcPts val="0"/>
              </a:spcBef>
              <a:spcAft>
                <a:spcPts val="0"/>
              </a:spcAft>
              <a:buNone/>
            </a:pPr>
            <a:r>
              <a:rPr lang="en" sz="1500">
                <a:solidFill>
                  <a:srgbClr val="000000"/>
                </a:solidFill>
              </a:rPr>
              <a:t>We continue to explore creative ways to adapt our programming, from Friend-to-Friend to </a:t>
            </a:r>
            <a:r>
              <a:rPr i="1" lang="en" sz="1500">
                <a:solidFill>
                  <a:srgbClr val="000000"/>
                </a:solidFill>
              </a:rPr>
              <a:t>Tefillah</a:t>
            </a:r>
            <a:r>
              <a:rPr lang="en" sz="1500">
                <a:solidFill>
                  <a:srgbClr val="000000"/>
                </a:solidFill>
              </a:rPr>
              <a:t> (prayer/spiritual experiences) and </a:t>
            </a:r>
            <a:r>
              <a:rPr i="1" lang="en" sz="1500">
                <a:solidFill>
                  <a:srgbClr val="000000"/>
                </a:solidFill>
              </a:rPr>
              <a:t>Bo N’daber</a:t>
            </a:r>
            <a:r>
              <a:rPr lang="en" sz="1500">
                <a:solidFill>
                  <a:srgbClr val="000000"/>
                </a:solidFill>
              </a:rPr>
              <a:t>, to provide additional emotional support and connection during this time.</a:t>
            </a:r>
            <a:endParaRPr sz="1500">
              <a:solidFill>
                <a:srgbClr val="000000"/>
              </a:solidFill>
            </a:endParaRPr>
          </a:p>
          <a:p>
            <a:pPr indent="0" lvl="0" marL="0" rtl="0" algn="l">
              <a:lnSpc>
                <a:spcPct val="100000"/>
              </a:lnSpc>
              <a:spcBef>
                <a:spcPts val="0"/>
              </a:spcBef>
              <a:spcAft>
                <a:spcPts val="0"/>
              </a:spcAft>
              <a:buNone/>
            </a:pPr>
            <a:r>
              <a:t/>
            </a:r>
            <a:endParaRPr sz="1400">
              <a:solidFill>
                <a:srgbClr val="000000"/>
              </a:solidFill>
            </a:endParaRPr>
          </a:p>
          <a:p>
            <a:pPr indent="0" lvl="0" marL="0" rtl="0" algn="l">
              <a:lnSpc>
                <a:spcPct val="100000"/>
              </a:lnSpc>
              <a:spcBef>
                <a:spcPts val="0"/>
              </a:spcBef>
              <a:spcAft>
                <a:spcPts val="0"/>
              </a:spcAft>
              <a:buNone/>
            </a:pPr>
            <a:r>
              <a:t/>
            </a:r>
            <a:endParaRPr sz="1400">
              <a:solidFill>
                <a:srgbClr val="000000"/>
              </a:solidFill>
            </a:endParaRPr>
          </a:p>
          <a:p>
            <a:pPr indent="0" lvl="0" marL="0" rtl="0" algn="l">
              <a:lnSpc>
                <a:spcPct val="100000"/>
              </a:lnSpc>
              <a:spcBef>
                <a:spcPts val="0"/>
              </a:spcBef>
              <a:spcAft>
                <a:spcPts val="0"/>
              </a:spcAft>
              <a:buNone/>
            </a:pPr>
            <a:r>
              <a:t/>
            </a:r>
            <a:endParaRPr sz="12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9" name="Shape 99"/>
        <p:cNvGrpSpPr/>
        <p:nvPr/>
      </p:nvGrpSpPr>
      <p:grpSpPr>
        <a:xfrm>
          <a:off x="0" y="0"/>
          <a:ext cx="0" cy="0"/>
          <a:chOff x="0" y="0"/>
          <a:chExt cx="0" cy="0"/>
        </a:xfrm>
      </p:grpSpPr>
      <p:sp>
        <p:nvSpPr>
          <p:cNvPr id="100" name="Google Shape;100;p18"/>
          <p:cNvSpPr txBox="1"/>
          <p:nvPr>
            <p:ph idx="1" type="subTitle"/>
          </p:nvPr>
        </p:nvSpPr>
        <p:spPr>
          <a:xfrm>
            <a:off x="318550" y="258950"/>
            <a:ext cx="8298300" cy="5754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sz="2400">
                <a:solidFill>
                  <a:srgbClr val="000000"/>
                </a:solidFill>
              </a:rPr>
              <a:t>Daily Schedule </a:t>
            </a:r>
            <a:endParaRPr>
              <a:solidFill>
                <a:srgbClr val="000000"/>
              </a:solidFill>
            </a:endParaRPr>
          </a:p>
          <a:p>
            <a:pPr indent="0" lvl="0" marL="0" rtl="0" algn="ctr">
              <a:spcBef>
                <a:spcPts val="500"/>
              </a:spcBef>
              <a:spcAft>
                <a:spcPts val="0"/>
              </a:spcAft>
              <a:buNone/>
            </a:pPr>
            <a:r>
              <a:t/>
            </a:r>
            <a:endParaRPr>
              <a:solidFill>
                <a:srgbClr val="000000"/>
              </a:solidFill>
            </a:endParaRPr>
          </a:p>
        </p:txBody>
      </p:sp>
      <p:sp>
        <p:nvSpPr>
          <p:cNvPr id="101" name="Google Shape;101;p18"/>
          <p:cNvSpPr txBox="1"/>
          <p:nvPr>
            <p:ph idx="1" type="subTitle"/>
          </p:nvPr>
        </p:nvSpPr>
        <p:spPr>
          <a:xfrm>
            <a:off x="318550" y="868550"/>
            <a:ext cx="8481600" cy="759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200">
                <a:solidFill>
                  <a:srgbClr val="000000"/>
                </a:solidFill>
              </a:rPr>
              <a:t>School Class Hours (whether on-campus or at-home):</a:t>
            </a:r>
            <a:endParaRPr b="1" sz="1200">
              <a:solidFill>
                <a:srgbClr val="000000"/>
              </a:solidFill>
            </a:endParaRPr>
          </a:p>
          <a:p>
            <a:pPr indent="0" lvl="0" marL="457200" rtl="0" algn="l">
              <a:lnSpc>
                <a:spcPct val="100000"/>
              </a:lnSpc>
              <a:spcBef>
                <a:spcPts val="500"/>
              </a:spcBef>
              <a:spcAft>
                <a:spcPts val="0"/>
              </a:spcAft>
              <a:buNone/>
            </a:pPr>
            <a:r>
              <a:rPr lang="en" sz="1200">
                <a:solidFill>
                  <a:srgbClr val="000000"/>
                </a:solidFill>
              </a:rPr>
              <a:t>Mondays-Thursdays	8:15am-3:30pm (LS)</a:t>
            </a:r>
            <a:endParaRPr sz="1200">
              <a:solidFill>
                <a:srgbClr val="000000"/>
              </a:solidFill>
            </a:endParaRPr>
          </a:p>
          <a:p>
            <a:pPr indent="0" lvl="0" marL="457200" rtl="0" algn="l">
              <a:lnSpc>
                <a:spcPct val="100000"/>
              </a:lnSpc>
              <a:spcBef>
                <a:spcPts val="0"/>
              </a:spcBef>
              <a:spcAft>
                <a:spcPts val="0"/>
              </a:spcAft>
              <a:buNone/>
            </a:pPr>
            <a:r>
              <a:rPr lang="en" sz="1200">
                <a:solidFill>
                  <a:srgbClr val="000000"/>
                </a:solidFill>
              </a:rPr>
              <a:t>Mondays-Thursdays	8:15am-3:45pm (MS)</a:t>
            </a:r>
            <a:endParaRPr sz="1200">
              <a:solidFill>
                <a:srgbClr val="000000"/>
              </a:solidFill>
            </a:endParaRPr>
          </a:p>
          <a:p>
            <a:pPr indent="0" lvl="0" marL="457200" rtl="0" algn="l">
              <a:lnSpc>
                <a:spcPct val="100000"/>
              </a:lnSpc>
              <a:spcBef>
                <a:spcPts val="0"/>
              </a:spcBef>
              <a:spcAft>
                <a:spcPts val="0"/>
              </a:spcAft>
              <a:buNone/>
            </a:pPr>
            <a:r>
              <a:rPr lang="en" sz="1200">
                <a:solidFill>
                  <a:srgbClr val="000000"/>
                </a:solidFill>
              </a:rPr>
              <a:t>Fridays			8:15am-</a:t>
            </a:r>
            <a:r>
              <a:rPr b="1" lang="en" sz="1200" u="sng">
                <a:solidFill>
                  <a:srgbClr val="000000"/>
                </a:solidFill>
              </a:rPr>
              <a:t>2:45pm</a:t>
            </a:r>
            <a:r>
              <a:rPr lang="en" sz="1200">
                <a:solidFill>
                  <a:srgbClr val="000000"/>
                </a:solidFill>
              </a:rPr>
              <a:t> (please note: consistent K-8 Friday schedule all year)</a:t>
            </a:r>
            <a:endParaRPr sz="1200">
              <a:solidFill>
                <a:srgbClr val="000000"/>
              </a:solidFill>
            </a:endParaRPr>
          </a:p>
          <a:p>
            <a:pPr indent="0" lvl="0" marL="0" rtl="0" algn="l">
              <a:lnSpc>
                <a:spcPct val="100000"/>
              </a:lnSpc>
              <a:spcBef>
                <a:spcPts val="0"/>
              </a:spcBef>
              <a:spcAft>
                <a:spcPts val="0"/>
              </a:spcAft>
              <a:buNone/>
            </a:pPr>
            <a:r>
              <a:t/>
            </a:r>
            <a:endParaRPr sz="1200">
              <a:solidFill>
                <a:srgbClr val="000000"/>
              </a:solidFill>
            </a:endParaRPr>
          </a:p>
          <a:p>
            <a:pPr indent="0" lvl="0" marL="0" rtl="0" algn="l">
              <a:lnSpc>
                <a:spcPct val="100000"/>
              </a:lnSpc>
              <a:spcBef>
                <a:spcPts val="0"/>
              </a:spcBef>
              <a:spcAft>
                <a:spcPts val="0"/>
              </a:spcAft>
              <a:buNone/>
            </a:pPr>
            <a:r>
              <a:rPr b="1" lang="en" sz="1200">
                <a:solidFill>
                  <a:srgbClr val="000000"/>
                </a:solidFill>
              </a:rPr>
              <a:t>When</a:t>
            </a:r>
            <a:r>
              <a:rPr b="1" lang="en" sz="1200">
                <a:solidFill>
                  <a:srgbClr val="000000"/>
                </a:solidFill>
              </a:rPr>
              <a:t> </a:t>
            </a:r>
            <a:r>
              <a:rPr b="1" lang="en" sz="1200">
                <a:solidFill>
                  <a:srgbClr val="000000"/>
                </a:solidFill>
              </a:rPr>
              <a:t>we are at home:</a:t>
            </a:r>
            <a:endParaRPr b="1" sz="1200">
              <a:solidFill>
                <a:srgbClr val="000000"/>
              </a:solidFill>
            </a:endParaRPr>
          </a:p>
          <a:p>
            <a:pPr indent="0" lvl="0" marL="0" rtl="0" algn="l">
              <a:lnSpc>
                <a:spcPct val="100000"/>
              </a:lnSpc>
              <a:spcBef>
                <a:spcPts val="0"/>
              </a:spcBef>
              <a:spcAft>
                <a:spcPts val="0"/>
              </a:spcAft>
              <a:buNone/>
            </a:pPr>
            <a:r>
              <a:rPr lang="en" sz="1200">
                <a:solidFill>
                  <a:srgbClr val="000000"/>
                </a:solidFill>
              </a:rPr>
              <a:t>LS and MS Zoom classes will take place at consistent, designated times throughout each day; plenty of screen breaks and movement experiences will be provided to ensure a balanced, whole-child approach to at-home learning.</a:t>
            </a:r>
            <a:endParaRPr sz="1200">
              <a:solidFill>
                <a:srgbClr val="000000"/>
              </a:solidFill>
            </a:endParaRPr>
          </a:p>
          <a:p>
            <a:pPr indent="0" lvl="0" marL="0" rtl="0" algn="l">
              <a:lnSpc>
                <a:spcPct val="100000"/>
              </a:lnSpc>
              <a:spcBef>
                <a:spcPts val="0"/>
              </a:spcBef>
              <a:spcAft>
                <a:spcPts val="0"/>
              </a:spcAft>
              <a:buNone/>
            </a:pPr>
            <a:r>
              <a:t/>
            </a:r>
            <a:endParaRPr sz="1200">
              <a:solidFill>
                <a:srgbClr val="000000"/>
              </a:solidFill>
            </a:endParaRPr>
          </a:p>
          <a:p>
            <a:pPr indent="0" lvl="0" marL="0" rtl="0" algn="l">
              <a:lnSpc>
                <a:spcPct val="100000"/>
              </a:lnSpc>
              <a:spcBef>
                <a:spcPts val="0"/>
              </a:spcBef>
              <a:spcAft>
                <a:spcPts val="0"/>
              </a:spcAft>
              <a:buNone/>
            </a:pPr>
            <a:r>
              <a:rPr b="1" lang="en" sz="1200">
                <a:solidFill>
                  <a:srgbClr val="000000"/>
                </a:solidFill>
              </a:rPr>
              <a:t>When</a:t>
            </a:r>
            <a:r>
              <a:rPr b="1" lang="en" sz="1200">
                <a:solidFill>
                  <a:srgbClr val="000000"/>
                </a:solidFill>
              </a:rPr>
              <a:t> </a:t>
            </a:r>
            <a:r>
              <a:rPr b="1" lang="en" sz="1200">
                <a:solidFill>
                  <a:srgbClr val="000000"/>
                </a:solidFill>
              </a:rPr>
              <a:t>we are on campus: </a:t>
            </a:r>
            <a:endParaRPr b="1" sz="1200">
              <a:solidFill>
                <a:srgbClr val="000000"/>
              </a:solidFill>
            </a:endParaRPr>
          </a:p>
          <a:p>
            <a:pPr indent="0" lvl="0" marL="0" rtl="0" algn="l">
              <a:lnSpc>
                <a:spcPct val="100000"/>
              </a:lnSpc>
              <a:spcBef>
                <a:spcPts val="0"/>
              </a:spcBef>
              <a:spcAft>
                <a:spcPts val="0"/>
              </a:spcAft>
              <a:buNone/>
            </a:pPr>
            <a:r>
              <a:rPr b="1" lang="en" sz="1200">
                <a:solidFill>
                  <a:srgbClr val="000000"/>
                </a:solidFill>
              </a:rPr>
              <a:t>Morning drop-off will begin at 7:50am each day; </a:t>
            </a:r>
            <a:r>
              <a:rPr lang="en" sz="1200">
                <a:solidFill>
                  <a:srgbClr val="000000"/>
                </a:solidFill>
              </a:rPr>
              <a:t>whenever students arrive, they will proceed directly to their classroom for the beginning of the day. </a:t>
            </a:r>
            <a:r>
              <a:rPr b="1" lang="en" sz="1200">
                <a:solidFill>
                  <a:srgbClr val="000000"/>
                </a:solidFill>
              </a:rPr>
              <a:t>No students are permitted out of their cars until 7:50am. Students must arrive at school by 8:10am. </a:t>
            </a:r>
            <a:endParaRPr b="1" sz="1200">
              <a:solidFill>
                <a:srgbClr val="000000"/>
              </a:solidFill>
            </a:endParaRPr>
          </a:p>
          <a:p>
            <a:pPr indent="0" lvl="0" marL="0" rtl="0" algn="l">
              <a:lnSpc>
                <a:spcPct val="100000"/>
              </a:lnSpc>
              <a:spcBef>
                <a:spcPts val="0"/>
              </a:spcBef>
              <a:spcAft>
                <a:spcPts val="0"/>
              </a:spcAft>
              <a:buNone/>
            </a:pPr>
            <a:r>
              <a:t/>
            </a:r>
            <a:endParaRPr sz="1200">
              <a:solidFill>
                <a:srgbClr val="000000"/>
              </a:solidFill>
            </a:endParaRPr>
          </a:p>
          <a:p>
            <a:pPr indent="0" lvl="0" marL="0" rtl="0" algn="l">
              <a:lnSpc>
                <a:spcPct val="100000"/>
              </a:lnSpc>
              <a:spcBef>
                <a:spcPts val="0"/>
              </a:spcBef>
              <a:spcAft>
                <a:spcPts val="0"/>
              </a:spcAft>
              <a:buNone/>
            </a:pPr>
            <a:r>
              <a:rPr lang="en" sz="1200">
                <a:solidFill>
                  <a:srgbClr val="000000"/>
                </a:solidFill>
              </a:rPr>
              <a:t>At dismissal time, carpools that include Lower School and Middle School students should arrive at school for Middle School dismissal time; Lower School siblings will wait in classrooms for their Middle School carpool. New a</a:t>
            </a:r>
            <a:r>
              <a:rPr lang="en" sz="1200">
                <a:solidFill>
                  <a:srgbClr val="000000"/>
                </a:solidFill>
              </a:rPr>
              <a:t>rrival and dismissal procedures</a:t>
            </a:r>
            <a:r>
              <a:rPr lang="en" sz="1200">
                <a:solidFill>
                  <a:srgbClr val="000000"/>
                </a:solidFill>
              </a:rPr>
              <a:t>, including new drop-off and pick-up locations, </a:t>
            </a:r>
            <a:r>
              <a:rPr lang="en" sz="1200">
                <a:solidFill>
                  <a:srgbClr val="000000"/>
                </a:solidFill>
              </a:rPr>
              <a:t>will be shared the week of </a:t>
            </a:r>
            <a:r>
              <a:rPr lang="en" sz="1200">
                <a:solidFill>
                  <a:srgbClr val="000000"/>
                </a:solidFill>
              </a:rPr>
              <a:t>August 17th. </a:t>
            </a:r>
            <a:endParaRPr sz="1200">
              <a:solidFill>
                <a:srgbClr val="000000"/>
              </a:solidFill>
            </a:endParaRPr>
          </a:p>
          <a:p>
            <a:pPr indent="0" lvl="0" marL="0" rtl="0" algn="l">
              <a:lnSpc>
                <a:spcPct val="100000"/>
              </a:lnSpc>
              <a:spcBef>
                <a:spcPts val="0"/>
              </a:spcBef>
              <a:spcAft>
                <a:spcPts val="0"/>
              </a:spcAft>
              <a:buNone/>
            </a:pPr>
            <a:r>
              <a:t/>
            </a:r>
            <a:endParaRPr sz="1200">
              <a:solidFill>
                <a:srgbClr val="000000"/>
              </a:solidFill>
            </a:endParaRPr>
          </a:p>
          <a:p>
            <a:pPr indent="0" lvl="0" marL="0" rtl="0" algn="l">
              <a:lnSpc>
                <a:spcPct val="100000"/>
              </a:lnSpc>
              <a:spcBef>
                <a:spcPts val="0"/>
              </a:spcBef>
              <a:spcAft>
                <a:spcPts val="0"/>
              </a:spcAft>
              <a:buNone/>
            </a:pPr>
            <a:r>
              <a:rPr b="1" lang="en" sz="1200">
                <a:solidFill>
                  <a:srgbClr val="000000"/>
                </a:solidFill>
              </a:rPr>
              <a:t>After-School Care:</a:t>
            </a:r>
            <a:endParaRPr b="1" sz="1200">
              <a:solidFill>
                <a:srgbClr val="000000"/>
              </a:solidFill>
            </a:endParaRPr>
          </a:p>
          <a:p>
            <a:pPr indent="0" lvl="0" marL="0" rtl="0" algn="l">
              <a:spcBef>
                <a:spcPts val="0"/>
              </a:spcBef>
              <a:spcAft>
                <a:spcPts val="0"/>
              </a:spcAft>
              <a:buNone/>
            </a:pPr>
            <a:r>
              <a:rPr lang="en" sz="1200">
                <a:solidFill>
                  <a:schemeClr val="dk1"/>
                </a:solidFill>
              </a:rPr>
              <a:t>We are working on arrangements for Playkeepers to take place each day. Playkeepers will meet from 3:45pm until 5:30pm Monday through Thursday and Fridays until 5:00. Details coming soon. A revised payment policy will also be announced. </a:t>
            </a:r>
            <a:endParaRPr sz="1200">
              <a:solidFill>
                <a:srgbClr val="000000"/>
              </a:solidFill>
            </a:endParaRPr>
          </a:p>
        </p:txBody>
      </p:sp>
      <p:pic>
        <p:nvPicPr>
          <p:cNvPr id="102" name="Google Shape;102;p18"/>
          <p:cNvPicPr preferRelativeResize="0"/>
          <p:nvPr/>
        </p:nvPicPr>
        <p:blipFill rotWithShape="1">
          <a:blip r:embed="rId3">
            <a:alphaModFix/>
          </a:blip>
          <a:srcRect b="46030" l="0" r="57306" t="0"/>
          <a:stretch/>
        </p:blipFill>
        <p:spPr>
          <a:xfrm>
            <a:off x="394750" y="714725"/>
            <a:ext cx="724125" cy="43425"/>
          </a:xfrm>
          <a:prstGeom prst="rect">
            <a:avLst/>
          </a:prstGeom>
          <a:noFill/>
          <a:ln>
            <a:noFill/>
          </a:ln>
        </p:spPr>
      </p:pic>
      <p:pic>
        <p:nvPicPr>
          <p:cNvPr id="103" name="Google Shape;103;p18"/>
          <p:cNvPicPr preferRelativeResize="0"/>
          <p:nvPr/>
        </p:nvPicPr>
        <p:blipFill>
          <a:blip r:embed="rId4">
            <a:alphaModFix/>
          </a:blip>
          <a:stretch>
            <a:fillRect/>
          </a:stretch>
        </p:blipFill>
        <p:spPr>
          <a:xfrm>
            <a:off x="6353725" y="42000"/>
            <a:ext cx="2790277" cy="4742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07" name="Shape 107"/>
        <p:cNvGrpSpPr/>
        <p:nvPr/>
      </p:nvGrpSpPr>
      <p:grpSpPr>
        <a:xfrm>
          <a:off x="0" y="0"/>
          <a:ext cx="0" cy="0"/>
          <a:chOff x="0" y="0"/>
          <a:chExt cx="0" cy="0"/>
        </a:xfrm>
      </p:grpSpPr>
      <p:sp>
        <p:nvSpPr>
          <p:cNvPr id="108" name="Google Shape;108;p19"/>
          <p:cNvSpPr txBox="1"/>
          <p:nvPr>
            <p:ph idx="1" type="subTitle"/>
          </p:nvPr>
        </p:nvSpPr>
        <p:spPr>
          <a:xfrm>
            <a:off x="318550" y="258950"/>
            <a:ext cx="8298300" cy="5754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i="1" lang="en" sz="2400">
                <a:solidFill>
                  <a:srgbClr val="000000"/>
                </a:solidFill>
              </a:rPr>
              <a:t>Kvutzah</a:t>
            </a:r>
            <a:r>
              <a:rPr b="1" lang="en" sz="2400">
                <a:solidFill>
                  <a:srgbClr val="000000"/>
                </a:solidFill>
              </a:rPr>
              <a:t> /קְבוּצָה</a:t>
            </a:r>
            <a:endParaRPr b="1" sz="2400">
              <a:solidFill>
                <a:srgbClr val="000000"/>
              </a:solidFill>
            </a:endParaRPr>
          </a:p>
          <a:p>
            <a:pPr indent="0" lvl="0" marL="0" rtl="0" algn="ctr">
              <a:spcBef>
                <a:spcPts val="500"/>
              </a:spcBef>
              <a:spcAft>
                <a:spcPts val="0"/>
              </a:spcAft>
              <a:buNone/>
            </a:pPr>
            <a:r>
              <a:t/>
            </a:r>
            <a:endParaRPr>
              <a:solidFill>
                <a:srgbClr val="000000"/>
              </a:solidFill>
            </a:endParaRPr>
          </a:p>
        </p:txBody>
      </p:sp>
      <p:pic>
        <p:nvPicPr>
          <p:cNvPr id="109" name="Google Shape;109;p19"/>
          <p:cNvPicPr preferRelativeResize="0"/>
          <p:nvPr/>
        </p:nvPicPr>
        <p:blipFill rotWithShape="1">
          <a:blip r:embed="rId3">
            <a:alphaModFix/>
          </a:blip>
          <a:srcRect b="46030" l="0" r="57306" t="0"/>
          <a:stretch/>
        </p:blipFill>
        <p:spPr>
          <a:xfrm>
            <a:off x="394750" y="714725"/>
            <a:ext cx="724125" cy="43425"/>
          </a:xfrm>
          <a:prstGeom prst="rect">
            <a:avLst/>
          </a:prstGeom>
          <a:noFill/>
          <a:ln>
            <a:noFill/>
          </a:ln>
        </p:spPr>
      </p:pic>
      <p:pic>
        <p:nvPicPr>
          <p:cNvPr id="110" name="Google Shape;110;p19"/>
          <p:cNvPicPr preferRelativeResize="0"/>
          <p:nvPr/>
        </p:nvPicPr>
        <p:blipFill>
          <a:blip r:embed="rId4">
            <a:alphaModFix/>
          </a:blip>
          <a:stretch>
            <a:fillRect/>
          </a:stretch>
        </p:blipFill>
        <p:spPr>
          <a:xfrm>
            <a:off x="6353725" y="42000"/>
            <a:ext cx="2790277" cy="474201"/>
          </a:xfrm>
          <a:prstGeom prst="rect">
            <a:avLst/>
          </a:prstGeom>
          <a:noFill/>
          <a:ln>
            <a:noFill/>
          </a:ln>
        </p:spPr>
      </p:pic>
      <p:sp>
        <p:nvSpPr>
          <p:cNvPr id="111" name="Google Shape;111;p19"/>
          <p:cNvSpPr txBox="1"/>
          <p:nvPr>
            <p:ph idx="1" type="subTitle"/>
          </p:nvPr>
        </p:nvSpPr>
        <p:spPr>
          <a:xfrm>
            <a:off x="318550" y="944750"/>
            <a:ext cx="8045400" cy="2709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chemeClr val="dk1"/>
                </a:solidFill>
              </a:rPr>
              <a:t>קְבוּצָה</a:t>
            </a:r>
            <a:r>
              <a:rPr lang="en" sz="1400">
                <a:solidFill>
                  <a:schemeClr val="dk1"/>
                </a:solidFill>
              </a:rPr>
              <a:t> is the Hebrew word for group. </a:t>
            </a:r>
            <a:r>
              <a:rPr lang="en" sz="1400">
                <a:solidFill>
                  <a:srgbClr val="000000"/>
                </a:solidFill>
              </a:rPr>
              <a:t>This school year, each student will be placed in an academic cohort - </a:t>
            </a:r>
            <a:r>
              <a:rPr lang="en" sz="1400">
                <a:solidFill>
                  <a:schemeClr val="dk1"/>
                </a:solidFill>
              </a:rPr>
              <a:t>or</a:t>
            </a:r>
            <a:r>
              <a:rPr lang="en" sz="1400">
                <a:solidFill>
                  <a:srgbClr val="000000"/>
                </a:solidFill>
              </a:rPr>
              <a:t> קְבוּצָ</a:t>
            </a:r>
            <a:r>
              <a:rPr lang="en" sz="1400">
                <a:solidFill>
                  <a:srgbClr val="000000"/>
                </a:solidFill>
              </a:rPr>
              <a:t>ה</a:t>
            </a:r>
            <a:r>
              <a:rPr lang="en" sz="1400">
                <a:solidFill>
                  <a:srgbClr val="000000"/>
                </a:solidFill>
              </a:rPr>
              <a:t> </a:t>
            </a:r>
            <a:r>
              <a:rPr lang="en" sz="1400">
                <a:solidFill>
                  <a:schemeClr val="dk1"/>
                </a:solidFill>
              </a:rPr>
              <a:t>- that will be </a:t>
            </a:r>
            <a:r>
              <a:rPr lang="en" sz="1400">
                <a:solidFill>
                  <a:srgbClr val="000000"/>
                </a:solidFill>
              </a:rPr>
              <a:t>a subset of your child’s </a:t>
            </a:r>
            <a:r>
              <a:rPr lang="en" sz="1400">
                <a:solidFill>
                  <a:srgbClr val="000000"/>
                </a:solidFill>
              </a:rPr>
              <a:t>grade</a:t>
            </a:r>
            <a:r>
              <a:rPr lang="en" sz="1400">
                <a:solidFill>
                  <a:srgbClr val="000000"/>
                </a:solidFill>
              </a:rPr>
              <a:t>. The </a:t>
            </a:r>
            <a:r>
              <a:rPr lang="en" sz="1400">
                <a:solidFill>
                  <a:srgbClr val="000000"/>
                </a:solidFill>
              </a:rPr>
              <a:t>average</a:t>
            </a:r>
            <a:r>
              <a:rPr lang="en" sz="1400">
                <a:solidFill>
                  <a:srgbClr val="000000"/>
                </a:solidFill>
              </a:rPr>
              <a:t> group size of each </a:t>
            </a:r>
            <a:r>
              <a:rPr lang="en" sz="1400">
                <a:solidFill>
                  <a:schemeClr val="dk1"/>
                </a:solidFill>
              </a:rPr>
              <a:t>קְבוּצָה</a:t>
            </a:r>
            <a:r>
              <a:rPr lang="en" sz="1400">
                <a:solidFill>
                  <a:srgbClr val="000000"/>
                </a:solidFill>
              </a:rPr>
              <a:t> will be 14 students. </a:t>
            </a:r>
            <a:endParaRPr sz="1400">
              <a:solidFill>
                <a:srgbClr val="000000"/>
              </a:solidFill>
            </a:endParaRPr>
          </a:p>
          <a:p>
            <a:pPr indent="0" lvl="0" marL="0" rtl="0" algn="l">
              <a:lnSpc>
                <a:spcPct val="100000"/>
              </a:lnSpc>
              <a:spcBef>
                <a:spcPts val="0"/>
              </a:spcBef>
              <a:spcAft>
                <a:spcPts val="0"/>
              </a:spcAft>
              <a:buNone/>
            </a:pPr>
            <a:r>
              <a:t/>
            </a:r>
            <a:endParaRPr sz="1400">
              <a:solidFill>
                <a:srgbClr val="000000"/>
              </a:solidFill>
            </a:endParaRPr>
          </a:p>
          <a:p>
            <a:pPr indent="0" lvl="0" marL="0" rtl="0" algn="l">
              <a:lnSpc>
                <a:spcPct val="100000"/>
              </a:lnSpc>
              <a:spcBef>
                <a:spcPts val="0"/>
              </a:spcBef>
              <a:spcAft>
                <a:spcPts val="0"/>
              </a:spcAft>
              <a:buNone/>
            </a:pPr>
            <a:r>
              <a:rPr i="1" lang="en" sz="1400">
                <a:solidFill>
                  <a:srgbClr val="000000"/>
                </a:solidFill>
              </a:rPr>
              <a:t>Kvutzah </a:t>
            </a:r>
            <a:r>
              <a:rPr lang="en" sz="1400">
                <a:solidFill>
                  <a:srgbClr val="000000"/>
                </a:solidFill>
              </a:rPr>
              <a:t>size will be determined by the size of the learning space, ensuring that each space has a minimum of 6 feet of social distancing availability. We are grateful to Chizuk Amuno Congregation for ensuring KSDS has access to larger function areas enabling us to maintain cohorts.</a:t>
            </a:r>
            <a:endParaRPr sz="1400">
              <a:solidFill>
                <a:srgbClr val="000000"/>
              </a:solidFill>
            </a:endParaRPr>
          </a:p>
          <a:p>
            <a:pPr indent="0" lvl="0" marL="0" rtl="0" algn="l">
              <a:lnSpc>
                <a:spcPct val="100000"/>
              </a:lnSpc>
              <a:spcBef>
                <a:spcPts val="0"/>
              </a:spcBef>
              <a:spcAft>
                <a:spcPts val="0"/>
              </a:spcAft>
              <a:buNone/>
            </a:pPr>
            <a:r>
              <a:t/>
            </a:r>
            <a:endParaRPr sz="1400">
              <a:solidFill>
                <a:srgbClr val="000000"/>
              </a:solidFill>
            </a:endParaRPr>
          </a:p>
          <a:p>
            <a:pPr indent="0" lvl="0" marL="0" rtl="0" algn="l">
              <a:lnSpc>
                <a:spcPct val="100000"/>
              </a:lnSpc>
              <a:spcBef>
                <a:spcPts val="0"/>
              </a:spcBef>
              <a:spcAft>
                <a:spcPts val="0"/>
              </a:spcAft>
              <a:buNone/>
            </a:pPr>
            <a:r>
              <a:rPr lang="en" sz="1400">
                <a:solidFill>
                  <a:srgbClr val="000000"/>
                </a:solidFill>
              </a:rPr>
              <a:t>Students will remain in their </a:t>
            </a:r>
            <a:r>
              <a:rPr i="1" lang="en" sz="1400">
                <a:solidFill>
                  <a:srgbClr val="000000"/>
                </a:solidFill>
              </a:rPr>
              <a:t>kvutzah</a:t>
            </a:r>
            <a:r>
              <a:rPr lang="en" sz="1400">
                <a:solidFill>
                  <a:srgbClr val="000000"/>
                </a:solidFill>
              </a:rPr>
              <a:t> for most of the day. </a:t>
            </a:r>
            <a:r>
              <a:rPr lang="en" sz="1400">
                <a:solidFill>
                  <a:schemeClr val="dk1"/>
                </a:solidFill>
              </a:rPr>
              <a:t>In some grades, there will be minimized mixing of cohorts for leveled classes. For on-campus learning, in order to facilitate </a:t>
            </a:r>
            <a:r>
              <a:rPr lang="en" sz="1400">
                <a:solidFill>
                  <a:schemeClr val="dk1"/>
                </a:solidFill>
              </a:rPr>
              <a:t>easy and safe transitions during the school day</a:t>
            </a:r>
            <a:r>
              <a:rPr lang="en" sz="1400">
                <a:solidFill>
                  <a:schemeClr val="dk1"/>
                </a:solidFill>
              </a:rPr>
              <a:t> and to minimize passing in the hallways, </a:t>
            </a:r>
            <a:r>
              <a:rPr lang="en" sz="1400">
                <a:solidFill>
                  <a:srgbClr val="000000"/>
                </a:solidFill>
              </a:rPr>
              <a:t>LS</a:t>
            </a:r>
            <a:r>
              <a:rPr lang="en" sz="1400">
                <a:solidFill>
                  <a:srgbClr val="000000"/>
                </a:solidFill>
              </a:rPr>
              <a:t> students will keep jackets with them in the classroom, and MS s</a:t>
            </a:r>
            <a:r>
              <a:rPr lang="en" sz="1400">
                <a:solidFill>
                  <a:srgbClr val="000000"/>
                </a:solidFill>
              </a:rPr>
              <a:t>tudents will keep backpacks and jackets with them</a:t>
            </a:r>
            <a:r>
              <a:rPr lang="en" sz="1400">
                <a:solidFill>
                  <a:srgbClr val="000000"/>
                </a:solidFill>
              </a:rPr>
              <a:t> as well. </a:t>
            </a:r>
            <a:endParaRPr sz="1400">
              <a:solidFill>
                <a:srgbClr val="000000"/>
              </a:solidFill>
            </a:endParaRPr>
          </a:p>
          <a:p>
            <a:pPr indent="0" lvl="0" marL="0" rtl="0" algn="l">
              <a:lnSpc>
                <a:spcPct val="100000"/>
              </a:lnSpc>
              <a:spcBef>
                <a:spcPts val="0"/>
              </a:spcBef>
              <a:spcAft>
                <a:spcPts val="0"/>
              </a:spcAft>
              <a:buNone/>
            </a:pPr>
            <a:r>
              <a:t/>
            </a:r>
            <a:endParaRPr sz="1400">
              <a:solidFill>
                <a:srgbClr val="000000"/>
              </a:solidFill>
            </a:endParaRPr>
          </a:p>
          <a:p>
            <a:pPr indent="0" lvl="0" marL="0" rtl="0" algn="l">
              <a:spcBef>
                <a:spcPts val="0"/>
              </a:spcBef>
              <a:spcAft>
                <a:spcPts val="0"/>
              </a:spcAft>
              <a:buClr>
                <a:schemeClr val="dk1"/>
              </a:buClr>
              <a:buSzPts val="1100"/>
              <a:buFont typeface="Arial"/>
              <a:buNone/>
            </a:pPr>
            <a:r>
              <a:rPr lang="en" sz="1400">
                <a:solidFill>
                  <a:schemeClr val="dk1"/>
                </a:solidFill>
              </a:rPr>
              <a:t>In the coming weeks, we will be further defining what </a:t>
            </a:r>
            <a:r>
              <a:rPr i="1" lang="en" sz="1400">
                <a:solidFill>
                  <a:schemeClr val="dk1"/>
                </a:solidFill>
              </a:rPr>
              <a:t>kvutzah</a:t>
            </a:r>
            <a:r>
              <a:rPr lang="en" sz="1400">
                <a:solidFill>
                  <a:schemeClr val="dk1"/>
                </a:solidFill>
              </a:rPr>
              <a:t> means, and how teachers can provide differentiated instruction within a </a:t>
            </a:r>
            <a:r>
              <a:rPr i="1" lang="en" sz="1400">
                <a:solidFill>
                  <a:schemeClr val="dk1"/>
                </a:solidFill>
              </a:rPr>
              <a:t>kvutzah</a:t>
            </a:r>
            <a:r>
              <a:rPr lang="en" sz="1400">
                <a:solidFill>
                  <a:schemeClr val="dk1"/>
                </a:solidFill>
              </a:rPr>
              <a:t>.</a:t>
            </a:r>
            <a:endParaRPr sz="1400">
              <a:solidFill>
                <a:schemeClr val="dk1"/>
              </a:solidFill>
            </a:endParaRPr>
          </a:p>
          <a:p>
            <a:pPr indent="0" lvl="0" marL="0" rtl="0" algn="l">
              <a:lnSpc>
                <a:spcPct val="100000"/>
              </a:lnSpc>
              <a:spcBef>
                <a:spcPts val="0"/>
              </a:spcBef>
              <a:spcAft>
                <a:spcPts val="0"/>
              </a:spcAft>
              <a:buNone/>
            </a:pPr>
            <a:r>
              <a:t/>
            </a:r>
            <a:endParaRPr sz="12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15" name="Shape 115"/>
        <p:cNvGrpSpPr/>
        <p:nvPr/>
      </p:nvGrpSpPr>
      <p:grpSpPr>
        <a:xfrm>
          <a:off x="0" y="0"/>
          <a:ext cx="0" cy="0"/>
          <a:chOff x="0" y="0"/>
          <a:chExt cx="0" cy="0"/>
        </a:xfrm>
      </p:grpSpPr>
      <p:pic>
        <p:nvPicPr>
          <p:cNvPr id="116" name="Google Shape;116;p20"/>
          <p:cNvPicPr preferRelativeResize="0"/>
          <p:nvPr/>
        </p:nvPicPr>
        <p:blipFill rotWithShape="1">
          <a:blip r:embed="rId3">
            <a:alphaModFix amt="32000"/>
          </a:blip>
          <a:srcRect b="22260" l="0" r="0" t="-13718"/>
          <a:stretch/>
        </p:blipFill>
        <p:spPr>
          <a:xfrm>
            <a:off x="0" y="-914400"/>
            <a:ext cx="9144001" cy="6096025"/>
          </a:xfrm>
          <a:prstGeom prst="rect">
            <a:avLst/>
          </a:prstGeom>
          <a:noFill/>
          <a:ln>
            <a:noFill/>
          </a:ln>
        </p:spPr>
      </p:pic>
      <p:sp>
        <p:nvSpPr>
          <p:cNvPr id="117" name="Google Shape;117;p20"/>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4000"/>
              <a:t>Model A:</a:t>
            </a:r>
            <a:endParaRPr b="1" sz="4000"/>
          </a:p>
          <a:p>
            <a:pPr indent="0" lvl="0" marL="0" rtl="0" algn="ctr">
              <a:spcBef>
                <a:spcPts val="0"/>
              </a:spcBef>
              <a:spcAft>
                <a:spcPts val="0"/>
              </a:spcAft>
              <a:buNone/>
            </a:pPr>
            <a:r>
              <a:rPr lang="en" sz="4000"/>
              <a:t>On-Campus With Restrictions</a:t>
            </a:r>
            <a:endParaRPr sz="4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21" name="Shape 121"/>
        <p:cNvGrpSpPr/>
        <p:nvPr/>
      </p:nvGrpSpPr>
      <p:grpSpPr>
        <a:xfrm>
          <a:off x="0" y="0"/>
          <a:ext cx="0" cy="0"/>
          <a:chOff x="0" y="0"/>
          <a:chExt cx="0" cy="0"/>
        </a:xfrm>
      </p:grpSpPr>
      <p:sp>
        <p:nvSpPr>
          <p:cNvPr id="122" name="Google Shape;122;p21"/>
          <p:cNvSpPr txBox="1"/>
          <p:nvPr>
            <p:ph idx="1" type="subTitle"/>
          </p:nvPr>
        </p:nvSpPr>
        <p:spPr>
          <a:xfrm>
            <a:off x="318550" y="258950"/>
            <a:ext cx="8298300" cy="5754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 sz="2400">
                <a:solidFill>
                  <a:srgbClr val="000000"/>
                </a:solidFill>
              </a:rPr>
              <a:t>Campus</a:t>
            </a:r>
            <a:r>
              <a:rPr b="1" lang="en" sz="2400">
                <a:solidFill>
                  <a:srgbClr val="000000"/>
                </a:solidFill>
              </a:rPr>
              <a:t> Reopening: Safety Levels</a:t>
            </a:r>
            <a:endParaRPr>
              <a:solidFill>
                <a:srgbClr val="000000"/>
              </a:solidFill>
            </a:endParaRPr>
          </a:p>
          <a:p>
            <a:pPr indent="0" lvl="0" marL="0" rtl="0" algn="ctr">
              <a:spcBef>
                <a:spcPts val="500"/>
              </a:spcBef>
              <a:spcAft>
                <a:spcPts val="0"/>
              </a:spcAft>
              <a:buNone/>
            </a:pPr>
            <a:r>
              <a:t/>
            </a:r>
            <a:endParaRPr>
              <a:solidFill>
                <a:srgbClr val="000000"/>
              </a:solidFill>
            </a:endParaRPr>
          </a:p>
        </p:txBody>
      </p:sp>
      <p:sp>
        <p:nvSpPr>
          <p:cNvPr id="123" name="Google Shape;123;p21"/>
          <p:cNvSpPr txBox="1"/>
          <p:nvPr>
            <p:ph idx="1" type="subTitle"/>
          </p:nvPr>
        </p:nvSpPr>
        <p:spPr>
          <a:xfrm>
            <a:off x="13750" y="1992525"/>
            <a:ext cx="3352800" cy="31509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i="1" lang="en" sz="1300">
                <a:solidFill>
                  <a:schemeClr val="dk1"/>
                </a:solidFill>
              </a:rPr>
              <a:t>Strictest Level</a:t>
            </a:r>
            <a:endParaRPr b="1" i="1" sz="1300">
              <a:solidFill>
                <a:schemeClr val="dk1"/>
              </a:solidFill>
            </a:endParaRPr>
          </a:p>
          <a:p>
            <a:pPr indent="-292100" lvl="0" marL="457200" rtl="0" algn="l">
              <a:lnSpc>
                <a:spcPct val="100000"/>
              </a:lnSpc>
              <a:spcBef>
                <a:spcPts val="0"/>
              </a:spcBef>
              <a:spcAft>
                <a:spcPts val="0"/>
              </a:spcAft>
              <a:buClr>
                <a:schemeClr val="dk1"/>
              </a:buClr>
              <a:buSzPts val="1000"/>
              <a:buChar char="●"/>
            </a:pPr>
            <a:r>
              <a:rPr lang="en" sz="1000">
                <a:solidFill>
                  <a:schemeClr val="dk1"/>
                </a:solidFill>
              </a:rPr>
              <a:t>Mandatory</a:t>
            </a:r>
            <a:r>
              <a:rPr lang="en" sz="1000">
                <a:solidFill>
                  <a:schemeClr val="dk1"/>
                </a:solidFill>
              </a:rPr>
              <a:t> at-home daily </a:t>
            </a:r>
            <a:r>
              <a:rPr lang="en" sz="1000">
                <a:solidFill>
                  <a:schemeClr val="dk1"/>
                </a:solidFill>
              </a:rPr>
              <a:t>health screening</a:t>
            </a:r>
            <a:endParaRPr sz="1000">
              <a:solidFill>
                <a:schemeClr val="dk1"/>
              </a:solidFill>
            </a:endParaRPr>
          </a:p>
          <a:p>
            <a:pPr indent="-292100" lvl="0" marL="457200" rtl="0" algn="l">
              <a:lnSpc>
                <a:spcPct val="100000"/>
              </a:lnSpc>
              <a:spcBef>
                <a:spcPts val="0"/>
              </a:spcBef>
              <a:spcAft>
                <a:spcPts val="0"/>
              </a:spcAft>
              <a:buClr>
                <a:schemeClr val="dk1"/>
              </a:buClr>
              <a:buSzPts val="1000"/>
              <a:buChar char="●"/>
            </a:pPr>
            <a:r>
              <a:rPr lang="en" sz="1000">
                <a:solidFill>
                  <a:schemeClr val="dk1"/>
                </a:solidFill>
              </a:rPr>
              <a:t>6-ft social distancing indoors and outdoors</a:t>
            </a:r>
            <a:endParaRPr sz="1000">
              <a:solidFill>
                <a:schemeClr val="dk1"/>
              </a:solidFill>
            </a:endParaRPr>
          </a:p>
          <a:p>
            <a:pPr indent="-292100" lvl="0" marL="457200" rtl="0" algn="l">
              <a:lnSpc>
                <a:spcPct val="100000"/>
              </a:lnSpc>
              <a:spcBef>
                <a:spcPts val="0"/>
              </a:spcBef>
              <a:spcAft>
                <a:spcPts val="0"/>
              </a:spcAft>
              <a:buClr>
                <a:schemeClr val="dk1"/>
              </a:buClr>
              <a:buSzPts val="1000"/>
              <a:buChar char="●"/>
            </a:pPr>
            <a:r>
              <a:rPr lang="en" sz="1000">
                <a:solidFill>
                  <a:schemeClr val="dk1"/>
                </a:solidFill>
              </a:rPr>
              <a:t>Masks required indoors</a:t>
            </a:r>
            <a:endParaRPr sz="1000">
              <a:solidFill>
                <a:schemeClr val="dk1"/>
              </a:solidFill>
            </a:endParaRPr>
          </a:p>
          <a:p>
            <a:pPr indent="-292100" lvl="0" marL="457200" rtl="0" algn="l">
              <a:lnSpc>
                <a:spcPct val="100000"/>
              </a:lnSpc>
              <a:spcBef>
                <a:spcPts val="0"/>
              </a:spcBef>
              <a:spcAft>
                <a:spcPts val="0"/>
              </a:spcAft>
              <a:buClr>
                <a:schemeClr val="dk1"/>
              </a:buClr>
              <a:buSzPts val="1000"/>
              <a:buChar char="●"/>
            </a:pPr>
            <a:r>
              <a:rPr lang="en" sz="1000">
                <a:solidFill>
                  <a:schemeClr val="dk1"/>
                </a:solidFill>
              </a:rPr>
              <a:t>Frequent hand washing</a:t>
            </a:r>
            <a:endParaRPr sz="1000">
              <a:solidFill>
                <a:schemeClr val="dk1"/>
              </a:solidFill>
            </a:endParaRPr>
          </a:p>
          <a:p>
            <a:pPr indent="-292100" lvl="0" marL="457200" rtl="0" algn="l">
              <a:lnSpc>
                <a:spcPct val="100000"/>
              </a:lnSpc>
              <a:spcBef>
                <a:spcPts val="0"/>
              </a:spcBef>
              <a:spcAft>
                <a:spcPts val="0"/>
              </a:spcAft>
              <a:buClr>
                <a:schemeClr val="dk1"/>
              </a:buClr>
              <a:buSzPts val="1000"/>
              <a:buChar char="●"/>
            </a:pPr>
            <a:r>
              <a:rPr lang="en" sz="1000">
                <a:solidFill>
                  <a:schemeClr val="dk1"/>
                </a:solidFill>
              </a:rPr>
              <a:t>Only faculty, staff and students permitted in the building</a:t>
            </a:r>
            <a:endParaRPr sz="1000">
              <a:solidFill>
                <a:schemeClr val="dk1"/>
              </a:solidFill>
            </a:endParaRPr>
          </a:p>
          <a:p>
            <a:pPr indent="-292100" lvl="0" marL="457200" rtl="0" algn="l">
              <a:lnSpc>
                <a:spcPct val="100000"/>
              </a:lnSpc>
              <a:spcBef>
                <a:spcPts val="0"/>
              </a:spcBef>
              <a:spcAft>
                <a:spcPts val="0"/>
              </a:spcAft>
              <a:buClr>
                <a:schemeClr val="dk1"/>
              </a:buClr>
              <a:buSzPts val="1000"/>
              <a:buChar char="●"/>
            </a:pPr>
            <a:r>
              <a:rPr lang="en" sz="1000">
                <a:solidFill>
                  <a:schemeClr val="dk1"/>
                </a:solidFill>
              </a:rPr>
              <a:t>Designated entrances and exits</a:t>
            </a:r>
            <a:endParaRPr sz="1000">
              <a:solidFill>
                <a:schemeClr val="dk1"/>
              </a:solidFill>
            </a:endParaRPr>
          </a:p>
          <a:p>
            <a:pPr indent="-292100" lvl="0" marL="457200" rtl="0" algn="l">
              <a:lnSpc>
                <a:spcPct val="100000"/>
              </a:lnSpc>
              <a:spcBef>
                <a:spcPts val="0"/>
              </a:spcBef>
              <a:spcAft>
                <a:spcPts val="0"/>
              </a:spcAft>
              <a:buClr>
                <a:schemeClr val="dk1"/>
              </a:buClr>
              <a:buSzPts val="1000"/>
              <a:buChar char="●"/>
            </a:pPr>
            <a:r>
              <a:rPr lang="en" sz="1000">
                <a:solidFill>
                  <a:schemeClr val="dk1"/>
                </a:solidFill>
              </a:rPr>
              <a:t>No hot lunch service</a:t>
            </a:r>
            <a:endParaRPr sz="1000">
              <a:solidFill>
                <a:schemeClr val="dk1"/>
              </a:solidFill>
            </a:endParaRPr>
          </a:p>
          <a:p>
            <a:pPr indent="-292100" lvl="0" marL="457200" rtl="0" algn="l">
              <a:lnSpc>
                <a:spcPct val="100000"/>
              </a:lnSpc>
              <a:spcBef>
                <a:spcPts val="0"/>
              </a:spcBef>
              <a:spcAft>
                <a:spcPts val="0"/>
              </a:spcAft>
              <a:buClr>
                <a:schemeClr val="dk1"/>
              </a:buClr>
              <a:buSzPts val="1000"/>
              <a:buChar char="●"/>
            </a:pPr>
            <a:r>
              <a:rPr lang="en" sz="1000">
                <a:solidFill>
                  <a:schemeClr val="dk1"/>
                </a:solidFill>
              </a:rPr>
              <a:t>Water fountains disabled; bottle-filling stations available</a:t>
            </a:r>
            <a:endParaRPr sz="1000">
              <a:solidFill>
                <a:schemeClr val="dk1"/>
              </a:solidFill>
            </a:endParaRPr>
          </a:p>
          <a:p>
            <a:pPr indent="-292100" lvl="0" marL="457200" rtl="0" algn="l">
              <a:lnSpc>
                <a:spcPct val="100000"/>
              </a:lnSpc>
              <a:spcBef>
                <a:spcPts val="0"/>
              </a:spcBef>
              <a:spcAft>
                <a:spcPts val="0"/>
              </a:spcAft>
              <a:buClr>
                <a:schemeClr val="dk1"/>
              </a:buClr>
              <a:buSzPts val="1000"/>
              <a:buChar char="●"/>
            </a:pPr>
            <a:r>
              <a:rPr lang="en" sz="1000">
                <a:solidFill>
                  <a:schemeClr val="dk1"/>
                </a:solidFill>
              </a:rPr>
              <a:t>Any person traveling from a high risk COVID 19 state or county is required to self-quarantine and cannot come to school until a 14-day incubation period has been observed. See </a:t>
            </a:r>
            <a:r>
              <a:rPr lang="en" sz="1000" u="sng">
                <a:solidFill>
                  <a:schemeClr val="hlink"/>
                </a:solidFill>
                <a:hlinkClick r:id="rId3"/>
              </a:rPr>
              <a:t>here</a:t>
            </a:r>
            <a:r>
              <a:rPr lang="en" sz="1000">
                <a:solidFill>
                  <a:schemeClr val="dk1"/>
                </a:solidFill>
              </a:rPr>
              <a:t> for the full policy.</a:t>
            </a:r>
            <a:endParaRPr sz="1000">
              <a:solidFill>
                <a:schemeClr val="dk1"/>
              </a:solidFill>
            </a:endParaRPr>
          </a:p>
          <a:p>
            <a:pPr indent="-292100" lvl="0" marL="457200" rtl="0" algn="l">
              <a:lnSpc>
                <a:spcPct val="100000"/>
              </a:lnSpc>
              <a:spcBef>
                <a:spcPts val="0"/>
              </a:spcBef>
              <a:spcAft>
                <a:spcPts val="0"/>
              </a:spcAft>
              <a:buClr>
                <a:schemeClr val="dk1"/>
              </a:buClr>
              <a:buSzPts val="1000"/>
              <a:buChar char="●"/>
            </a:pPr>
            <a:r>
              <a:rPr lang="en" sz="1000">
                <a:solidFill>
                  <a:schemeClr val="dk1"/>
                </a:solidFill>
              </a:rPr>
              <a:t>Elevators </a:t>
            </a:r>
            <a:r>
              <a:rPr lang="en" sz="1000">
                <a:solidFill>
                  <a:schemeClr val="dk1"/>
                </a:solidFill>
              </a:rPr>
              <a:t>limited to 1 person at a time</a:t>
            </a:r>
            <a:endParaRPr sz="1000">
              <a:solidFill>
                <a:schemeClr val="dk1"/>
              </a:solidFill>
            </a:endParaRPr>
          </a:p>
          <a:p>
            <a:pPr indent="-292100" lvl="0" marL="457200" rtl="0" algn="l">
              <a:lnSpc>
                <a:spcPct val="100000"/>
              </a:lnSpc>
              <a:spcBef>
                <a:spcPts val="0"/>
              </a:spcBef>
              <a:spcAft>
                <a:spcPts val="0"/>
              </a:spcAft>
              <a:buClr>
                <a:schemeClr val="dk1"/>
              </a:buClr>
              <a:buSzPts val="1000"/>
              <a:buChar char="●"/>
            </a:pPr>
            <a:r>
              <a:rPr lang="en" sz="1000">
                <a:solidFill>
                  <a:schemeClr val="dk1"/>
                </a:solidFill>
              </a:rPr>
              <a:t>Playground </a:t>
            </a:r>
            <a:r>
              <a:rPr lang="en" sz="1000">
                <a:solidFill>
                  <a:schemeClr val="dk1"/>
                </a:solidFill>
              </a:rPr>
              <a:t>closed</a:t>
            </a:r>
            <a:endParaRPr sz="1000">
              <a:solidFill>
                <a:schemeClr val="dk1"/>
              </a:solidFill>
            </a:endParaRPr>
          </a:p>
          <a:p>
            <a:pPr indent="-292100" lvl="0" marL="457200" rtl="0" algn="l">
              <a:lnSpc>
                <a:spcPct val="100000"/>
              </a:lnSpc>
              <a:spcBef>
                <a:spcPts val="0"/>
              </a:spcBef>
              <a:spcAft>
                <a:spcPts val="0"/>
              </a:spcAft>
              <a:buClr>
                <a:schemeClr val="dk1"/>
              </a:buClr>
              <a:buSzPts val="1000"/>
              <a:buChar char="●"/>
            </a:pPr>
            <a:r>
              <a:rPr lang="en" sz="1000">
                <a:solidFill>
                  <a:schemeClr val="dk1"/>
                </a:solidFill>
              </a:rPr>
              <a:t>No field trips</a:t>
            </a:r>
            <a:endParaRPr sz="1000">
              <a:solidFill>
                <a:schemeClr val="dk1"/>
              </a:solidFill>
            </a:endParaRPr>
          </a:p>
          <a:p>
            <a:pPr indent="-292100" lvl="0" marL="457200" rtl="0" algn="l">
              <a:lnSpc>
                <a:spcPct val="100000"/>
              </a:lnSpc>
              <a:spcBef>
                <a:spcPts val="0"/>
              </a:spcBef>
              <a:spcAft>
                <a:spcPts val="0"/>
              </a:spcAft>
              <a:buClr>
                <a:schemeClr val="dk1"/>
              </a:buClr>
              <a:buSzPts val="1000"/>
              <a:buChar char="●"/>
            </a:pPr>
            <a:r>
              <a:rPr lang="en" sz="1000">
                <a:solidFill>
                  <a:schemeClr val="dk1"/>
                </a:solidFill>
              </a:rPr>
              <a:t>No singing activities on campus</a:t>
            </a:r>
            <a:endParaRPr sz="1000">
              <a:solidFill>
                <a:schemeClr val="dk1"/>
              </a:solidFill>
            </a:endParaRPr>
          </a:p>
        </p:txBody>
      </p:sp>
      <p:sp>
        <p:nvSpPr>
          <p:cNvPr id="124" name="Google Shape;124;p21"/>
          <p:cNvSpPr txBox="1"/>
          <p:nvPr>
            <p:ph idx="1" type="subTitle"/>
          </p:nvPr>
        </p:nvSpPr>
        <p:spPr>
          <a:xfrm>
            <a:off x="318550" y="716150"/>
            <a:ext cx="8592300" cy="5754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500"/>
              </a:spcAft>
              <a:buNone/>
            </a:pPr>
            <a:r>
              <a:rPr lang="en" sz="1200">
                <a:solidFill>
                  <a:srgbClr val="000000"/>
                </a:solidFill>
              </a:rPr>
              <a:t>We created a three-tiered safety level system to align our reopening plans with CDC guidelines, public health conditions, and other </a:t>
            </a:r>
            <a:r>
              <a:rPr lang="en" sz="1200">
                <a:solidFill>
                  <a:srgbClr val="000000"/>
                </a:solidFill>
              </a:rPr>
              <a:t>independent</a:t>
            </a:r>
            <a:r>
              <a:rPr lang="en" sz="1200">
                <a:solidFill>
                  <a:srgbClr val="000000"/>
                </a:solidFill>
              </a:rPr>
              <a:t> AIMS schools in the area. When the campus opens</a:t>
            </a:r>
            <a:r>
              <a:rPr lang="en" sz="1200">
                <a:solidFill>
                  <a:srgbClr val="000000"/>
                </a:solidFill>
              </a:rPr>
              <a:t>, </a:t>
            </a:r>
            <a:r>
              <a:rPr lang="en" sz="1200">
                <a:solidFill>
                  <a:srgbClr val="000000"/>
                </a:solidFill>
              </a:rPr>
              <a:t>it will open</a:t>
            </a:r>
            <a:r>
              <a:rPr lang="en" sz="1200">
                <a:solidFill>
                  <a:srgbClr val="000000"/>
                </a:solidFill>
              </a:rPr>
              <a:t> at a </a:t>
            </a:r>
            <a:r>
              <a:rPr lang="en" sz="1200">
                <a:solidFill>
                  <a:srgbClr val="FF0000"/>
                </a:solidFill>
              </a:rPr>
              <a:t>Red</a:t>
            </a:r>
            <a:r>
              <a:rPr lang="en" sz="1200">
                <a:solidFill>
                  <a:srgbClr val="000000"/>
                </a:solidFill>
              </a:rPr>
              <a:t> Safety Level. As we hopefully move into the orange and yellow safety levels later this year, we will communicate all changes in a timely fashion in order to provide you and your families with ample time to prepare.</a:t>
            </a:r>
            <a:endParaRPr sz="1200">
              <a:solidFill>
                <a:srgbClr val="000000"/>
              </a:solidFill>
            </a:endParaRPr>
          </a:p>
        </p:txBody>
      </p:sp>
      <p:sp>
        <p:nvSpPr>
          <p:cNvPr id="125" name="Google Shape;125;p21"/>
          <p:cNvSpPr txBox="1"/>
          <p:nvPr/>
        </p:nvSpPr>
        <p:spPr>
          <a:xfrm>
            <a:off x="13750" y="1652000"/>
            <a:ext cx="3352800" cy="417600"/>
          </a:xfrm>
          <a:prstGeom prst="rect">
            <a:avLst/>
          </a:prstGeom>
          <a:solidFill>
            <a:srgbClr val="FF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t>Red </a:t>
            </a:r>
            <a:endParaRPr b="1" sz="2000"/>
          </a:p>
        </p:txBody>
      </p:sp>
      <p:sp>
        <p:nvSpPr>
          <p:cNvPr id="126" name="Google Shape;126;p21"/>
          <p:cNvSpPr txBox="1"/>
          <p:nvPr>
            <p:ph idx="1" type="subTitle"/>
          </p:nvPr>
        </p:nvSpPr>
        <p:spPr>
          <a:xfrm>
            <a:off x="3366550" y="1992525"/>
            <a:ext cx="2920800" cy="21960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i="1" lang="en" sz="1300">
                <a:solidFill>
                  <a:schemeClr val="dk1"/>
                </a:solidFill>
              </a:rPr>
              <a:t>Stricter</a:t>
            </a:r>
            <a:r>
              <a:rPr b="1" i="1" lang="en" sz="1300">
                <a:solidFill>
                  <a:schemeClr val="dk1"/>
                </a:solidFill>
              </a:rPr>
              <a:t> Level</a:t>
            </a:r>
            <a:endParaRPr b="1" i="1" sz="1300">
              <a:solidFill>
                <a:schemeClr val="dk1"/>
              </a:solidFill>
            </a:endParaRPr>
          </a:p>
          <a:p>
            <a:pPr indent="0" lvl="0" marL="0" rtl="0" algn="ctr">
              <a:lnSpc>
                <a:spcPct val="100000"/>
              </a:lnSpc>
              <a:spcBef>
                <a:spcPts val="0"/>
              </a:spcBef>
              <a:spcAft>
                <a:spcPts val="0"/>
              </a:spcAft>
              <a:buNone/>
            </a:pPr>
            <a:r>
              <a:t/>
            </a:r>
            <a:endParaRPr b="1" i="1" sz="200">
              <a:solidFill>
                <a:schemeClr val="dk1"/>
              </a:solidFill>
            </a:endParaRPr>
          </a:p>
          <a:p>
            <a:pPr indent="-292100" lvl="0" marL="457200" rtl="0" algn="l">
              <a:lnSpc>
                <a:spcPct val="100000"/>
              </a:lnSpc>
              <a:spcBef>
                <a:spcPts val="0"/>
              </a:spcBef>
              <a:spcAft>
                <a:spcPts val="0"/>
              </a:spcAft>
              <a:buClr>
                <a:schemeClr val="dk1"/>
              </a:buClr>
              <a:buSzPts val="1000"/>
              <a:buChar char="●"/>
            </a:pPr>
            <a:r>
              <a:rPr lang="en" sz="1000">
                <a:solidFill>
                  <a:schemeClr val="dk1"/>
                </a:solidFill>
              </a:rPr>
              <a:t>Mandatory at-home daily health screening</a:t>
            </a:r>
            <a:endParaRPr sz="1000">
              <a:solidFill>
                <a:schemeClr val="dk1"/>
              </a:solidFill>
            </a:endParaRPr>
          </a:p>
          <a:p>
            <a:pPr indent="-292100" lvl="0" marL="457200" rtl="0" algn="l">
              <a:lnSpc>
                <a:spcPct val="100000"/>
              </a:lnSpc>
              <a:spcBef>
                <a:spcPts val="0"/>
              </a:spcBef>
              <a:spcAft>
                <a:spcPts val="0"/>
              </a:spcAft>
              <a:buClr>
                <a:schemeClr val="dk1"/>
              </a:buClr>
              <a:buSzPts val="1000"/>
              <a:buChar char="●"/>
            </a:pPr>
            <a:r>
              <a:rPr lang="en" sz="1000">
                <a:solidFill>
                  <a:schemeClr val="dk1"/>
                </a:solidFill>
              </a:rPr>
              <a:t>Masks required indoors</a:t>
            </a:r>
            <a:endParaRPr sz="1000">
              <a:solidFill>
                <a:schemeClr val="dk1"/>
              </a:solidFill>
            </a:endParaRPr>
          </a:p>
          <a:p>
            <a:pPr indent="-292100" lvl="0" marL="457200" rtl="0" algn="l">
              <a:lnSpc>
                <a:spcPct val="100000"/>
              </a:lnSpc>
              <a:spcBef>
                <a:spcPts val="0"/>
              </a:spcBef>
              <a:spcAft>
                <a:spcPts val="0"/>
              </a:spcAft>
              <a:buClr>
                <a:schemeClr val="dk1"/>
              </a:buClr>
              <a:buSzPts val="1000"/>
              <a:buChar char="●"/>
            </a:pPr>
            <a:r>
              <a:rPr lang="en" sz="1000">
                <a:solidFill>
                  <a:schemeClr val="dk1"/>
                </a:solidFill>
              </a:rPr>
              <a:t>Frequent hand washing</a:t>
            </a:r>
            <a:endParaRPr sz="1000">
              <a:solidFill>
                <a:schemeClr val="dk1"/>
              </a:solidFill>
            </a:endParaRPr>
          </a:p>
          <a:p>
            <a:pPr indent="-292100" lvl="0" marL="457200" rtl="0" algn="l">
              <a:lnSpc>
                <a:spcPct val="100000"/>
              </a:lnSpc>
              <a:spcBef>
                <a:spcPts val="0"/>
              </a:spcBef>
              <a:spcAft>
                <a:spcPts val="0"/>
              </a:spcAft>
              <a:buClr>
                <a:schemeClr val="dk1"/>
              </a:buClr>
              <a:buSzPts val="1000"/>
              <a:buChar char="●"/>
            </a:pPr>
            <a:r>
              <a:rPr lang="en" sz="1000">
                <a:solidFill>
                  <a:schemeClr val="dk1"/>
                </a:solidFill>
              </a:rPr>
              <a:t>Visitors permitted in building with scheduled appointments</a:t>
            </a:r>
            <a:endParaRPr sz="1000">
              <a:solidFill>
                <a:schemeClr val="dk1"/>
              </a:solidFill>
            </a:endParaRPr>
          </a:p>
          <a:p>
            <a:pPr indent="-292100" lvl="0" marL="457200" rtl="0" algn="l">
              <a:lnSpc>
                <a:spcPct val="100000"/>
              </a:lnSpc>
              <a:spcBef>
                <a:spcPts val="0"/>
              </a:spcBef>
              <a:spcAft>
                <a:spcPts val="0"/>
              </a:spcAft>
              <a:buClr>
                <a:schemeClr val="dk1"/>
              </a:buClr>
              <a:buSzPts val="1000"/>
              <a:buChar char="●"/>
            </a:pPr>
            <a:r>
              <a:rPr lang="en" sz="1000">
                <a:solidFill>
                  <a:schemeClr val="dk1"/>
                </a:solidFill>
              </a:rPr>
              <a:t>Designated entrances and exits</a:t>
            </a:r>
            <a:endParaRPr sz="1000">
              <a:solidFill>
                <a:schemeClr val="dk1"/>
              </a:solidFill>
            </a:endParaRPr>
          </a:p>
          <a:p>
            <a:pPr indent="-292100" lvl="0" marL="457200" rtl="0" algn="l">
              <a:lnSpc>
                <a:spcPct val="100000"/>
              </a:lnSpc>
              <a:spcBef>
                <a:spcPts val="0"/>
              </a:spcBef>
              <a:spcAft>
                <a:spcPts val="0"/>
              </a:spcAft>
              <a:buClr>
                <a:schemeClr val="dk1"/>
              </a:buClr>
              <a:buSzPts val="1000"/>
              <a:buChar char="●"/>
            </a:pPr>
            <a:r>
              <a:rPr lang="en" sz="1000">
                <a:solidFill>
                  <a:schemeClr val="dk1"/>
                </a:solidFill>
              </a:rPr>
              <a:t>No hot lunch service</a:t>
            </a:r>
            <a:endParaRPr sz="1000">
              <a:solidFill>
                <a:schemeClr val="dk1"/>
              </a:solidFill>
            </a:endParaRPr>
          </a:p>
          <a:p>
            <a:pPr indent="-292100" lvl="0" marL="457200" rtl="0" algn="l">
              <a:lnSpc>
                <a:spcPct val="100000"/>
              </a:lnSpc>
              <a:spcBef>
                <a:spcPts val="0"/>
              </a:spcBef>
              <a:spcAft>
                <a:spcPts val="0"/>
              </a:spcAft>
              <a:buClr>
                <a:schemeClr val="dk1"/>
              </a:buClr>
              <a:buSzPts val="1000"/>
              <a:buChar char="●"/>
            </a:pPr>
            <a:r>
              <a:rPr lang="en" sz="1000">
                <a:solidFill>
                  <a:schemeClr val="dk1"/>
                </a:solidFill>
              </a:rPr>
              <a:t>Water fountains disabled</a:t>
            </a:r>
            <a:endParaRPr sz="10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Elevators limited to 1 person at a time</a:t>
            </a:r>
            <a:endParaRPr sz="10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No field trips</a:t>
            </a:r>
            <a:endParaRPr sz="1000">
              <a:solidFill>
                <a:schemeClr val="dk1"/>
              </a:solidFill>
            </a:endParaRPr>
          </a:p>
        </p:txBody>
      </p:sp>
      <p:sp>
        <p:nvSpPr>
          <p:cNvPr id="127" name="Google Shape;127;p21"/>
          <p:cNvSpPr txBox="1"/>
          <p:nvPr/>
        </p:nvSpPr>
        <p:spPr>
          <a:xfrm>
            <a:off x="3366550" y="1652000"/>
            <a:ext cx="2920800" cy="417600"/>
          </a:xfrm>
          <a:prstGeom prst="rect">
            <a:avLst/>
          </a:prstGeom>
          <a:solidFill>
            <a:srgbClr val="FF99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t>Orange</a:t>
            </a:r>
            <a:r>
              <a:rPr b="1" lang="en" sz="2000"/>
              <a:t> </a:t>
            </a:r>
            <a:endParaRPr b="1" sz="2000"/>
          </a:p>
        </p:txBody>
      </p:sp>
      <p:sp>
        <p:nvSpPr>
          <p:cNvPr id="128" name="Google Shape;128;p21"/>
          <p:cNvSpPr txBox="1"/>
          <p:nvPr>
            <p:ph idx="1" type="subTitle"/>
          </p:nvPr>
        </p:nvSpPr>
        <p:spPr>
          <a:xfrm>
            <a:off x="6262150" y="1992475"/>
            <a:ext cx="2920800" cy="21960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i="1" lang="en" sz="1300">
                <a:solidFill>
                  <a:schemeClr val="dk1"/>
                </a:solidFill>
              </a:rPr>
              <a:t>Strict </a:t>
            </a:r>
            <a:r>
              <a:rPr b="1" i="1" lang="en" sz="1300">
                <a:solidFill>
                  <a:schemeClr val="dk1"/>
                </a:solidFill>
              </a:rPr>
              <a:t>Level</a:t>
            </a:r>
            <a:endParaRPr b="1" i="1" sz="1300">
              <a:solidFill>
                <a:schemeClr val="dk1"/>
              </a:solidFill>
            </a:endParaRPr>
          </a:p>
          <a:p>
            <a:pPr indent="0" lvl="0" marL="0" rtl="0" algn="ctr">
              <a:lnSpc>
                <a:spcPct val="100000"/>
              </a:lnSpc>
              <a:spcBef>
                <a:spcPts val="0"/>
              </a:spcBef>
              <a:spcAft>
                <a:spcPts val="0"/>
              </a:spcAft>
              <a:buNone/>
            </a:pPr>
            <a:r>
              <a:t/>
            </a:r>
            <a:endParaRPr b="1" i="1" sz="200">
              <a:solidFill>
                <a:schemeClr val="dk1"/>
              </a:solidFill>
            </a:endParaRPr>
          </a:p>
          <a:p>
            <a:pPr indent="-292100" lvl="0" marL="457200" rtl="0" algn="l">
              <a:lnSpc>
                <a:spcPct val="100000"/>
              </a:lnSpc>
              <a:spcBef>
                <a:spcPts val="0"/>
              </a:spcBef>
              <a:spcAft>
                <a:spcPts val="0"/>
              </a:spcAft>
              <a:buClr>
                <a:schemeClr val="dk1"/>
              </a:buClr>
              <a:buSzPts val="1000"/>
              <a:buChar char="●"/>
            </a:pPr>
            <a:r>
              <a:rPr lang="en" sz="1000">
                <a:solidFill>
                  <a:schemeClr val="dk1"/>
                </a:solidFill>
              </a:rPr>
              <a:t>Mandatory at-home daily health screening</a:t>
            </a:r>
            <a:endParaRPr sz="1000">
              <a:solidFill>
                <a:schemeClr val="dk1"/>
              </a:solidFill>
            </a:endParaRPr>
          </a:p>
          <a:p>
            <a:pPr indent="-292100" lvl="0" marL="457200" rtl="0" algn="l">
              <a:lnSpc>
                <a:spcPct val="100000"/>
              </a:lnSpc>
              <a:spcBef>
                <a:spcPts val="0"/>
              </a:spcBef>
              <a:spcAft>
                <a:spcPts val="0"/>
              </a:spcAft>
              <a:buClr>
                <a:schemeClr val="dk1"/>
              </a:buClr>
              <a:buSzPts val="1000"/>
              <a:buChar char="●"/>
            </a:pPr>
            <a:r>
              <a:rPr lang="en" sz="1000">
                <a:solidFill>
                  <a:schemeClr val="dk1"/>
                </a:solidFill>
              </a:rPr>
              <a:t>Masks required indoors</a:t>
            </a:r>
            <a:endParaRPr sz="1000">
              <a:solidFill>
                <a:schemeClr val="dk1"/>
              </a:solidFill>
            </a:endParaRPr>
          </a:p>
          <a:p>
            <a:pPr indent="-292100" lvl="0" marL="457200" rtl="0" algn="l">
              <a:lnSpc>
                <a:spcPct val="100000"/>
              </a:lnSpc>
              <a:spcBef>
                <a:spcPts val="0"/>
              </a:spcBef>
              <a:spcAft>
                <a:spcPts val="0"/>
              </a:spcAft>
              <a:buClr>
                <a:schemeClr val="dk1"/>
              </a:buClr>
              <a:buSzPts val="1000"/>
              <a:buChar char="●"/>
            </a:pPr>
            <a:r>
              <a:rPr lang="en" sz="1000">
                <a:solidFill>
                  <a:schemeClr val="dk1"/>
                </a:solidFill>
              </a:rPr>
              <a:t>Frequent hand washing</a:t>
            </a:r>
            <a:endParaRPr sz="1000">
              <a:solidFill>
                <a:schemeClr val="dk1"/>
              </a:solidFill>
            </a:endParaRPr>
          </a:p>
          <a:p>
            <a:pPr indent="-292100" lvl="0" marL="457200" rtl="0" algn="l">
              <a:lnSpc>
                <a:spcPct val="100000"/>
              </a:lnSpc>
              <a:spcBef>
                <a:spcPts val="0"/>
              </a:spcBef>
              <a:spcAft>
                <a:spcPts val="0"/>
              </a:spcAft>
              <a:buClr>
                <a:schemeClr val="dk1"/>
              </a:buClr>
              <a:buSzPts val="1000"/>
              <a:buChar char="●"/>
            </a:pPr>
            <a:r>
              <a:rPr lang="en" sz="1000">
                <a:solidFill>
                  <a:schemeClr val="dk1"/>
                </a:solidFill>
              </a:rPr>
              <a:t>Visitors permitted in building</a:t>
            </a:r>
            <a:endParaRPr sz="1000">
              <a:solidFill>
                <a:schemeClr val="dk1"/>
              </a:solidFill>
            </a:endParaRPr>
          </a:p>
          <a:p>
            <a:pPr indent="-292100" lvl="0" marL="457200" rtl="0" algn="l">
              <a:lnSpc>
                <a:spcPct val="100000"/>
              </a:lnSpc>
              <a:spcBef>
                <a:spcPts val="0"/>
              </a:spcBef>
              <a:spcAft>
                <a:spcPts val="0"/>
              </a:spcAft>
              <a:buClr>
                <a:schemeClr val="dk1"/>
              </a:buClr>
              <a:buSzPts val="1000"/>
              <a:buChar char="●"/>
            </a:pPr>
            <a:r>
              <a:rPr lang="en" sz="1000">
                <a:solidFill>
                  <a:schemeClr val="dk1"/>
                </a:solidFill>
              </a:rPr>
              <a:t>Designated entrances and exits</a:t>
            </a:r>
            <a:endParaRPr sz="1000">
              <a:solidFill>
                <a:schemeClr val="dk1"/>
              </a:solidFill>
            </a:endParaRPr>
          </a:p>
          <a:p>
            <a:pPr indent="-292100" lvl="0" marL="457200" rtl="0" algn="l">
              <a:lnSpc>
                <a:spcPct val="100000"/>
              </a:lnSpc>
              <a:spcBef>
                <a:spcPts val="0"/>
              </a:spcBef>
              <a:spcAft>
                <a:spcPts val="0"/>
              </a:spcAft>
              <a:buClr>
                <a:schemeClr val="dk1"/>
              </a:buClr>
              <a:buSzPts val="1000"/>
              <a:buChar char="●"/>
            </a:pPr>
            <a:r>
              <a:rPr lang="en" sz="1000">
                <a:solidFill>
                  <a:schemeClr val="dk1"/>
                </a:solidFill>
              </a:rPr>
              <a:t>Resume partial hot lunch service</a:t>
            </a:r>
            <a:endParaRPr sz="1000">
              <a:solidFill>
                <a:schemeClr val="dk1"/>
              </a:solidFill>
            </a:endParaRPr>
          </a:p>
          <a:p>
            <a:pPr indent="-292100" lvl="0" marL="457200" rtl="0" algn="l">
              <a:lnSpc>
                <a:spcPct val="100000"/>
              </a:lnSpc>
              <a:spcBef>
                <a:spcPts val="0"/>
              </a:spcBef>
              <a:spcAft>
                <a:spcPts val="0"/>
              </a:spcAft>
              <a:buClr>
                <a:schemeClr val="dk1"/>
              </a:buClr>
              <a:buSzPts val="1000"/>
              <a:buChar char="●"/>
            </a:pPr>
            <a:r>
              <a:rPr lang="en" sz="1000">
                <a:solidFill>
                  <a:schemeClr val="dk1"/>
                </a:solidFill>
              </a:rPr>
              <a:t>Water fountains disabled</a:t>
            </a:r>
            <a:endParaRPr sz="1000">
              <a:solidFill>
                <a:schemeClr val="dk1"/>
              </a:solidFill>
            </a:endParaRPr>
          </a:p>
        </p:txBody>
      </p:sp>
      <p:sp>
        <p:nvSpPr>
          <p:cNvPr id="129" name="Google Shape;129;p21"/>
          <p:cNvSpPr txBox="1"/>
          <p:nvPr/>
        </p:nvSpPr>
        <p:spPr>
          <a:xfrm>
            <a:off x="6262150" y="1652000"/>
            <a:ext cx="2920800" cy="4176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t>Yellow</a:t>
            </a:r>
            <a:r>
              <a:rPr b="1" lang="en" sz="2000"/>
              <a:t> </a:t>
            </a:r>
            <a:endParaRPr b="1" sz="2000"/>
          </a:p>
        </p:txBody>
      </p:sp>
      <p:sp>
        <p:nvSpPr>
          <p:cNvPr id="130" name="Google Shape;130;p21"/>
          <p:cNvSpPr txBox="1"/>
          <p:nvPr/>
        </p:nvSpPr>
        <p:spPr>
          <a:xfrm>
            <a:off x="3918650" y="4815850"/>
            <a:ext cx="5212200" cy="284400"/>
          </a:xfrm>
          <a:prstGeom prst="rect">
            <a:avLst/>
          </a:prstGeom>
          <a:noFill/>
          <a:ln>
            <a:noFill/>
          </a:ln>
        </p:spPr>
        <p:txBody>
          <a:bodyPr anchorCtr="0" anchor="t" bIns="91425" lIns="91425" spcFirstLastPara="1" rIns="91425" wrap="square" tIns="91425">
            <a:noAutofit/>
          </a:bodyPr>
          <a:lstStyle/>
          <a:p>
            <a:pPr indent="0" lvl="0" marL="0" rtl="0" algn="r">
              <a:lnSpc>
                <a:spcPct val="110000"/>
              </a:lnSpc>
              <a:spcBef>
                <a:spcPts val="0"/>
              </a:spcBef>
              <a:spcAft>
                <a:spcPts val="500"/>
              </a:spcAft>
              <a:buNone/>
            </a:pPr>
            <a:r>
              <a:rPr b="1" i="1" lang="en" sz="1000">
                <a:solidFill>
                  <a:schemeClr val="dk1"/>
                </a:solidFill>
              </a:rPr>
              <a:t>*These safety levels may be amended depending on new and updated information.</a:t>
            </a:r>
            <a:endParaRPr b="1" i="1" sz="1000">
              <a:solidFill>
                <a:schemeClr val="dk1"/>
              </a:solidFill>
            </a:endParaRPr>
          </a:p>
        </p:txBody>
      </p:sp>
      <p:pic>
        <p:nvPicPr>
          <p:cNvPr id="131" name="Google Shape;131;p21"/>
          <p:cNvPicPr preferRelativeResize="0"/>
          <p:nvPr/>
        </p:nvPicPr>
        <p:blipFill rotWithShape="1">
          <a:blip r:embed="rId4">
            <a:alphaModFix/>
          </a:blip>
          <a:srcRect b="46030" l="0" r="57306" t="0"/>
          <a:stretch/>
        </p:blipFill>
        <p:spPr>
          <a:xfrm>
            <a:off x="394750" y="714725"/>
            <a:ext cx="724125" cy="43425"/>
          </a:xfrm>
          <a:prstGeom prst="rect">
            <a:avLst/>
          </a:prstGeom>
          <a:noFill/>
          <a:ln>
            <a:noFill/>
          </a:ln>
        </p:spPr>
      </p:pic>
      <p:pic>
        <p:nvPicPr>
          <p:cNvPr id="132" name="Google Shape;132;p21"/>
          <p:cNvPicPr preferRelativeResize="0"/>
          <p:nvPr/>
        </p:nvPicPr>
        <p:blipFill>
          <a:blip r:embed="rId5">
            <a:alphaModFix/>
          </a:blip>
          <a:stretch>
            <a:fillRect/>
          </a:stretch>
        </p:blipFill>
        <p:spPr>
          <a:xfrm>
            <a:off x="6353725" y="42000"/>
            <a:ext cx="2790277" cy="4742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